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  <p:sldMasterId id="2147483877" r:id="rId5"/>
  </p:sldMasterIdLst>
  <p:notesMasterIdLst>
    <p:notesMasterId r:id="rId65"/>
  </p:notesMasterIdLst>
  <p:handoutMasterIdLst>
    <p:handoutMasterId r:id="rId66"/>
  </p:handoutMasterIdLst>
  <p:sldIdLst>
    <p:sldId id="524" r:id="rId6"/>
    <p:sldId id="528" r:id="rId7"/>
    <p:sldId id="319" r:id="rId8"/>
    <p:sldId id="532" r:id="rId9"/>
    <p:sldId id="534" r:id="rId10"/>
    <p:sldId id="527" r:id="rId11"/>
    <p:sldId id="475" r:id="rId12"/>
    <p:sldId id="525" r:id="rId13"/>
    <p:sldId id="531" r:id="rId14"/>
    <p:sldId id="476" r:id="rId15"/>
    <p:sldId id="477" r:id="rId16"/>
    <p:sldId id="600" r:id="rId17"/>
    <p:sldId id="371" r:id="rId18"/>
    <p:sldId id="602" r:id="rId19"/>
    <p:sldId id="603" r:id="rId20"/>
    <p:sldId id="599" r:id="rId21"/>
    <p:sldId id="598" r:id="rId22"/>
    <p:sldId id="324" r:id="rId23"/>
    <p:sldId id="364" r:id="rId24"/>
    <p:sldId id="366" r:id="rId25"/>
    <p:sldId id="367" r:id="rId26"/>
    <p:sldId id="605" r:id="rId27"/>
    <p:sldId id="520" r:id="rId28"/>
    <p:sldId id="530" r:id="rId29"/>
    <p:sldId id="608" r:id="rId30"/>
    <p:sldId id="368" r:id="rId31"/>
    <p:sldId id="604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8" r:id="rId40"/>
    <p:sldId id="606" r:id="rId41"/>
    <p:sldId id="490" r:id="rId42"/>
    <p:sldId id="610" r:id="rId43"/>
    <p:sldId id="611" r:id="rId44"/>
    <p:sldId id="609" r:id="rId45"/>
    <p:sldId id="494" r:id="rId46"/>
    <p:sldId id="495" r:id="rId47"/>
    <p:sldId id="496" r:id="rId48"/>
    <p:sldId id="508" r:id="rId49"/>
    <p:sldId id="509" r:id="rId50"/>
    <p:sldId id="510" r:id="rId51"/>
    <p:sldId id="523" r:id="rId52"/>
    <p:sldId id="514" r:id="rId53"/>
    <p:sldId id="517" r:id="rId54"/>
    <p:sldId id="512" r:id="rId55"/>
    <p:sldId id="613" r:id="rId56"/>
    <p:sldId id="612" r:id="rId57"/>
    <p:sldId id="614" r:id="rId58"/>
    <p:sldId id="616" r:id="rId59"/>
    <p:sldId id="617" r:id="rId60"/>
    <p:sldId id="615" r:id="rId61"/>
    <p:sldId id="618" r:id="rId62"/>
    <p:sldId id="515" r:id="rId63"/>
    <p:sldId id="393" r:id="rId6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0754" autoAdjust="0"/>
  </p:normalViewPr>
  <p:slideViewPr>
    <p:cSldViewPr>
      <p:cViewPr varScale="1">
        <p:scale>
          <a:sx n="153" d="100"/>
          <a:sy n="153" d="100"/>
        </p:scale>
        <p:origin x="108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22.08.2018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ADACE4-7964-6E4C-9580-3739B6BD2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84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3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1710242" y="2529854"/>
            <a:ext cx="3021803" cy="2492364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6401917" y="2554321"/>
            <a:ext cx="2046718" cy="2495474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7" y="332915"/>
            <a:ext cx="2677295" cy="47584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5" name="TextBox 284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algn="l"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/>
              <a:t>Click to edit Master title style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6280327" y="2437041"/>
            <a:ext cx="2275973" cy="2480726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67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7536431" y="1139060"/>
            <a:ext cx="3395916" cy="33959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767298" y="1376815"/>
            <a:ext cx="2934182" cy="293418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3598081"/>
            <a:ext cx="9144001" cy="18009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3897016"/>
            <a:ext cx="9144001" cy="13675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7463284" y="4812260"/>
            <a:ext cx="152525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7249357" y="5122209"/>
            <a:ext cx="152198" cy="715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7249357" y="488182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7040655" y="475869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7971156" y="4352724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6193437" y="3371271"/>
            <a:ext cx="1627154" cy="11937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8192922" y="492689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8192922" y="476130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8192922" y="4277931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7973443" y="4197587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8234075" y="3639743"/>
            <a:ext cx="104841" cy="1100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6511225" y="4384732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6746708" y="4481081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6746708" y="4144350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6746708" y="5095427"/>
            <a:ext cx="49971" cy="98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6172209" y="3179227"/>
            <a:ext cx="2971792" cy="20145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691571" y="300001"/>
            <a:ext cx="557414" cy="3967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476338" y="596033"/>
            <a:ext cx="820707" cy="5877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2300637" y="75434"/>
            <a:ext cx="1095588" cy="7846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5466739" y="2996654"/>
            <a:ext cx="2405129" cy="15873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5271155" y="2706491"/>
            <a:ext cx="1715011" cy="797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5934112" y="3100842"/>
            <a:ext cx="3209888" cy="20928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523800" y="2030129"/>
            <a:ext cx="4400550" cy="1147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7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99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44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53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82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008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810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18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33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47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03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81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55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634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54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523801" y="1782000"/>
            <a:ext cx="4822982" cy="1579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Freeform: Shape 1"/>
          <p:cNvSpPr/>
          <p:nvPr/>
        </p:nvSpPr>
        <p:spPr>
          <a:xfrm>
            <a:off x="7091724" y="2651185"/>
            <a:ext cx="519349" cy="5191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7037746" y="2599080"/>
            <a:ext cx="624752" cy="6256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7189294" y="2857733"/>
            <a:ext cx="97740" cy="1811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7214325" y="2972330"/>
            <a:ext cx="183390" cy="1004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7189124" y="2743816"/>
            <a:ext cx="300712" cy="1277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7380858" y="2778213"/>
            <a:ext cx="133669" cy="29509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70896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7146042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7202065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72579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7314278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7370129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74259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7482343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7538364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75942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70896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7146042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7202065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72579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7314278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7370129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74259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7482343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7538364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75942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700658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700658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700658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700658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700658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700658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700658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700658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700658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700658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763695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763695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763695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763695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763695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763695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763695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763695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763695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763695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7677822" y="1151203"/>
            <a:ext cx="703420" cy="15434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7860021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7419170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7995052" y="12642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7750871" y="1985057"/>
            <a:ext cx="803033" cy="792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8267667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7409634" y="1295770"/>
            <a:ext cx="503003" cy="12270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7495114" y="1121575"/>
            <a:ext cx="57894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7447947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7750871" y="2322718"/>
            <a:ext cx="660851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7751212" y="2395087"/>
            <a:ext cx="789069" cy="5537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8535345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7750531" y="2577114"/>
            <a:ext cx="672770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8435050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7750531" y="2830488"/>
            <a:ext cx="683156" cy="678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8429090" y="278383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7684123" y="2449065"/>
            <a:ext cx="899410" cy="1125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7609371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8237698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7535130" y="3304032"/>
            <a:ext cx="597166" cy="7012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7492730" y="3304884"/>
            <a:ext cx="507430" cy="795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7995052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7750871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7751212" y="3361587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7575826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7643767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7751212" y="2708569"/>
            <a:ext cx="354350" cy="1110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7698086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7451522" y="3304032"/>
            <a:ext cx="251672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7409634" y="3304372"/>
            <a:ext cx="137756" cy="5849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7542622" y="388468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7409975" y="2328338"/>
            <a:ext cx="192415" cy="1944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7409975" y="1841683"/>
            <a:ext cx="361501" cy="681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776653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7750871" y="1827719"/>
            <a:ext cx="453452" cy="7517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8003395" y="178055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7750872" y="1683834"/>
            <a:ext cx="553745" cy="9697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808495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7505160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8230887" y="2636712"/>
            <a:ext cx="22000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7544324" y="2006341"/>
            <a:ext cx="110511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7831584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8356723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6317299" y="1151204"/>
            <a:ext cx="703079" cy="15439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6786416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6693784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6144636" y="1985057"/>
            <a:ext cx="803033" cy="7931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6378769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6785564" y="1295770"/>
            <a:ext cx="503003" cy="1227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7101772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6624652" y="1121575"/>
            <a:ext cx="57911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7198830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6286138" y="2322718"/>
            <a:ext cx="660680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6239311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6158258" y="2395598"/>
            <a:ext cx="789069" cy="554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6111092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6274900" y="2577625"/>
            <a:ext cx="671918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6211726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6264513" y="2830999"/>
            <a:ext cx="683156" cy="679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6114327" y="2449065"/>
            <a:ext cx="899240" cy="1125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6211726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6472763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6566585" y="3304883"/>
            <a:ext cx="597336" cy="7010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6502732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6698041" y="3304372"/>
            <a:ext cx="507430" cy="795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6651385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6694975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6895054" y="336158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7049325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6592638" y="2708229"/>
            <a:ext cx="354690" cy="1113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6545812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6995858" y="3305224"/>
            <a:ext cx="251501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6948691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7150811" y="3304373"/>
            <a:ext cx="137756" cy="585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7103644" y="388468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7096152" y="2328337"/>
            <a:ext cx="192415" cy="1949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7032638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6927066" y="1841682"/>
            <a:ext cx="361501" cy="6816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6494218" y="1827209"/>
            <a:ext cx="453452" cy="751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6642871" y="178055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6393924" y="1683493"/>
            <a:ext cx="553745" cy="9695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7019356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6247655" y="2636712"/>
            <a:ext cx="22017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7043365" y="2006341"/>
            <a:ext cx="110852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6703320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6184141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6906387" y="26166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656147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7393030" y="248854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7614309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6914209" y="311587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6409249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7731614" y="30738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8435050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7484813" y="2486185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7544665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7208365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687989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7730439" y="278264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8100964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7515724" y="328165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8144044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7086282" y="329194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7002670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6912251" y="2991010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6217687" y="2783833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7114741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6648456" y="126426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7732396" y="27029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8407125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86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53514" y="1548676"/>
            <a:ext cx="4666687" cy="197167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523800" y="1585912"/>
            <a:ext cx="2905914" cy="3557588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0800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2879280" y="2247049"/>
            <a:ext cx="5747302" cy="112514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523800" y="2247210"/>
            <a:ext cx="1820341" cy="289629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2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5247" y="1328738"/>
            <a:ext cx="7893506" cy="5183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1"/>
          <p:cNvSpPr/>
          <p:nvPr/>
        </p:nvSpPr>
        <p:spPr>
          <a:xfrm>
            <a:off x="2800688" y="2574697"/>
            <a:ext cx="3385554" cy="16071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066436" y="2377601"/>
            <a:ext cx="2854060" cy="18042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366130" y="2181015"/>
            <a:ext cx="2254672" cy="20008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377439" y="4711821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377439" y="4844568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715731" y="4162086"/>
            <a:ext cx="3306514" cy="9814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9092" y="4767555"/>
            <a:ext cx="76507" cy="1494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029866" y="4865848"/>
            <a:ext cx="143387" cy="785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009092" y="4684967"/>
            <a:ext cx="236108" cy="100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4160079" y="4712327"/>
            <a:ext cx="104880" cy="23154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7019522" y="4895848"/>
            <a:ext cx="2200275" cy="72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26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610" y="3822152"/>
            <a:ext cx="8102782" cy="4611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8297" y="764296"/>
            <a:ext cx="2107407" cy="2398475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5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3117" y="1647402"/>
            <a:ext cx="5773466" cy="46119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86640" y="1097466"/>
            <a:ext cx="1101287" cy="1844763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2718715" y="3538431"/>
            <a:ext cx="1042469" cy="74658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6380406" y="522673"/>
            <a:ext cx="1063901" cy="7619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7444306" y="3990501"/>
            <a:ext cx="528119" cy="3782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19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76" y="3119624"/>
            <a:ext cx="8112449" cy="63094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5" name="Freeform: Shape 1"/>
          <p:cNvSpPr/>
          <p:nvPr/>
        </p:nvSpPr>
        <p:spPr>
          <a:xfrm>
            <a:off x="3647903" y="984464"/>
            <a:ext cx="1844910" cy="184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800723" y="1137284"/>
            <a:ext cx="1539540" cy="15395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019963" y="1356524"/>
            <a:ext cx="1101060" cy="11010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093403" y="1429964"/>
            <a:ext cx="954180" cy="9541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7543" y="1344104"/>
            <a:ext cx="1125900" cy="1125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105283" y="2012624"/>
            <a:ext cx="930420" cy="3739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257024" y="1455614"/>
            <a:ext cx="626939" cy="173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 dirty="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94183" y="1730744"/>
            <a:ext cx="352620" cy="35262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400123" y="1730744"/>
            <a:ext cx="352620" cy="35262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_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027981" y="4992477"/>
            <a:ext cx="3086100" cy="1510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Dynatrace, LLC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49" y="4187912"/>
            <a:ext cx="2580103" cy="5009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4992477"/>
            <a:ext cx="3086100" cy="151023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3BA0369-9F40-4B56-945B-D8308AE94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22056" y="1461728"/>
            <a:ext cx="8099888" cy="568220"/>
          </a:xfrm>
        </p:spPr>
        <p:txBody>
          <a:bodyPr anchor="b" anchorCtr="0">
            <a:noAutofit/>
          </a:bodyPr>
          <a:lstStyle>
            <a:lvl1pPr>
              <a:defRPr sz="4350" b="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61684" y="2352173"/>
            <a:ext cx="7220633" cy="428625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65117" y="3162500"/>
            <a:ext cx="7213766" cy="4286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725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329761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3BA0369-9F40-4B56-945B-D8308AE94A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56448" y="1434254"/>
            <a:ext cx="5918151" cy="568220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5607" y="2214800"/>
            <a:ext cx="5330471" cy="428625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6449" y="3135824"/>
            <a:ext cx="5018785" cy="4286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5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7" y="4144834"/>
            <a:ext cx="1882658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8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)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7" y="4586366"/>
            <a:ext cx="2116970" cy="380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719" y="1307764"/>
            <a:ext cx="3967069" cy="3848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2127" y="1886299"/>
            <a:ext cx="8019747" cy="752281"/>
          </a:xfrm>
        </p:spPr>
        <p:txBody>
          <a:bodyPr anchor="b">
            <a:noAutofit/>
          </a:bodyPr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034954" y="3269045"/>
            <a:ext cx="7074092" cy="392415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34" y="3889333"/>
            <a:ext cx="5773532" cy="300083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reen_dark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7" y="4586366"/>
            <a:ext cx="2116970" cy="380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655" y="1312992"/>
            <a:ext cx="4017346" cy="38419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2127" y="1886299"/>
            <a:ext cx="8019747" cy="752281"/>
          </a:xfrm>
        </p:spPr>
        <p:txBody>
          <a:bodyPr anchor="b">
            <a:noAutofit/>
          </a:bodyPr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034954" y="3269045"/>
            <a:ext cx="7074092" cy="392415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34" y="3889333"/>
            <a:ext cx="5773532" cy="300083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41498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urple_2_dark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7" y="4586366"/>
            <a:ext cx="2116970" cy="380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7485" y="1320082"/>
            <a:ext cx="4056515" cy="38190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62127" y="1886299"/>
            <a:ext cx="8019747" cy="752281"/>
          </a:xfrm>
        </p:spPr>
        <p:txBody>
          <a:bodyPr anchor="b">
            <a:noAutofit/>
          </a:bodyPr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034954" y="3269045"/>
            <a:ext cx="7074092" cy="392415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34" y="3889333"/>
            <a:ext cx="5773532" cy="300083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22229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re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03" b="40912"/>
          <a:stretch/>
        </p:blipFill>
        <p:spPr>
          <a:xfrm>
            <a:off x="5035128" y="1228869"/>
            <a:ext cx="4119758" cy="3920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7" y="4586366"/>
            <a:ext cx="2116970" cy="38039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2127" y="1886299"/>
            <a:ext cx="8019747" cy="752281"/>
          </a:xfrm>
        </p:spPr>
        <p:txBody>
          <a:bodyPr anchor="b">
            <a:noAutofit/>
          </a:bodyPr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034954" y="3269045"/>
            <a:ext cx="7074092" cy="392415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685234" y="3889333"/>
            <a:ext cx="5773532" cy="300083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70503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re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32" b="37495"/>
          <a:stretch/>
        </p:blipFill>
        <p:spPr>
          <a:xfrm>
            <a:off x="5105401" y="1293519"/>
            <a:ext cx="4050029" cy="388427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971800" y="4936927"/>
            <a:ext cx="314325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Copyright 2016, Dynatrace LLC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4337" y="2882963"/>
            <a:ext cx="2107244" cy="415498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04337" y="3295580"/>
            <a:ext cx="1420325" cy="323165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429" y="1214600"/>
            <a:ext cx="6502455" cy="568220"/>
          </a:xfrm>
        </p:spPr>
        <p:txBody>
          <a:bodyPr>
            <a:noAutofit/>
          </a:bodyPr>
          <a:lstStyle>
            <a:lvl1pPr algn="l"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24" b="37477"/>
          <a:stretch/>
        </p:blipFill>
        <p:spPr>
          <a:xfrm>
            <a:off x="5105401" y="1293519"/>
            <a:ext cx="4038600" cy="3849982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4337" y="2882963"/>
            <a:ext cx="2107244" cy="415498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04337" y="3295580"/>
            <a:ext cx="1420325" cy="323165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429" y="1214600"/>
            <a:ext cx="6502455" cy="568220"/>
          </a:xfrm>
        </p:spPr>
        <p:txBody>
          <a:bodyPr>
            <a:noAutofit/>
          </a:bodyPr>
          <a:lstStyle>
            <a:lvl1pPr algn="l"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_purp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05" b="36878"/>
          <a:stretch/>
        </p:blipFill>
        <p:spPr>
          <a:xfrm>
            <a:off x="5105401" y="1293519"/>
            <a:ext cx="4050029" cy="3872842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4337" y="2882963"/>
            <a:ext cx="2107244" cy="415498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04337" y="3295580"/>
            <a:ext cx="1420325" cy="323165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429" y="1214600"/>
            <a:ext cx="6421339" cy="568220"/>
          </a:xfrm>
        </p:spPr>
        <p:txBody>
          <a:bodyPr>
            <a:noAutofit/>
          </a:bodyPr>
          <a:lstStyle>
            <a:lvl1pPr algn="l"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ree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10" b="36883"/>
          <a:stretch/>
        </p:blipFill>
        <p:spPr>
          <a:xfrm>
            <a:off x="5105401" y="1293519"/>
            <a:ext cx="4050029" cy="3872842"/>
          </a:xfrm>
          <a:prstGeom prst="rect">
            <a:avLst/>
          </a:prstGeom>
        </p:spPr>
      </p:pic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4337" y="2882963"/>
            <a:ext cx="2107244" cy="415498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04337" y="3295580"/>
            <a:ext cx="1420325" cy="323165"/>
          </a:xfrm>
        </p:spPr>
        <p:txBody>
          <a:bodyPr wrap="none" anchor="t" anchorCtr="0">
            <a:spAutoFit/>
          </a:bodyPr>
          <a:lstStyle>
            <a:lvl1pPr marL="0" indent="0">
              <a:buNone/>
              <a:defRPr sz="15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74429" y="1214600"/>
            <a:ext cx="6288604" cy="568220"/>
          </a:xfrm>
        </p:spPr>
        <p:txBody>
          <a:bodyPr>
            <a:noAutofit/>
          </a:bodyPr>
          <a:lstStyle>
            <a:lvl1pPr algn="l"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992477"/>
            <a:ext cx="3086100" cy="151023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69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18341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a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91541" y="1369219"/>
            <a:ext cx="3356933" cy="2815324"/>
          </a:xfrm>
        </p:spPr>
        <p:txBody>
          <a:bodyPr>
            <a:noAutofit/>
          </a:bodyPr>
          <a:lstStyle>
            <a:lvl1pPr marL="173831" indent="-173831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429816" indent="-86916">
              <a:buClr>
                <a:srgbClr val="626D6E"/>
              </a:buClr>
              <a:buSzPct val="80000"/>
              <a:defRPr sz="1500">
                <a:solidFill>
                  <a:schemeClr val="bg2"/>
                </a:solidFill>
              </a:defRPr>
            </a:lvl2pPr>
            <a:lvl3pPr marL="772716" indent="-86916">
              <a:buClr>
                <a:srgbClr val="626D6E"/>
              </a:buClr>
              <a:buSzPct val="80000"/>
              <a:defRPr sz="150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2"/>
          </p:nvPr>
        </p:nvSpPr>
        <p:spPr>
          <a:xfrm>
            <a:off x="4893590" y="1369218"/>
            <a:ext cx="3356933" cy="2815324"/>
          </a:xfrm>
        </p:spPr>
        <p:txBody>
          <a:bodyPr>
            <a:noAutofit/>
          </a:bodyPr>
          <a:lstStyle>
            <a:lvl1pPr marL="173831" indent="-173831"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1pPr>
            <a:lvl2pPr marL="429816" indent="-86916">
              <a:buClr>
                <a:srgbClr val="626D6E"/>
              </a:buClr>
              <a:buSzPct val="80000"/>
              <a:defRPr sz="1500">
                <a:solidFill>
                  <a:schemeClr val="bg2"/>
                </a:solidFill>
              </a:defRPr>
            </a:lvl2pPr>
            <a:lvl3pPr marL="772716" indent="-86916">
              <a:buClr>
                <a:srgbClr val="626D6E"/>
              </a:buClr>
              <a:buSzPct val="80000"/>
              <a:defRPr sz="150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16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image_1/3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400" y="678650"/>
            <a:ext cx="3270692" cy="531226"/>
          </a:xfrm>
        </p:spPr>
        <p:txBody>
          <a:bodyPr>
            <a:noAutofit/>
          </a:bodyPr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400" y="1888525"/>
            <a:ext cx="3270691" cy="248273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 marL="470297" indent="-127397">
              <a:buClr>
                <a:srgbClr val="414141"/>
              </a:buClr>
              <a:buSzPct val="80000"/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 marL="813197" indent="-127397">
              <a:buClr>
                <a:srgbClr val="414141"/>
              </a:buClr>
              <a:buSzPct val="80000"/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A0369-9F40-4B56-945B-D8308AE94A9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014796" y="4947292"/>
            <a:ext cx="1114408" cy="19620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675" dirty="0">
                <a:solidFill>
                  <a:schemeClr val="tx2"/>
                </a:solidFill>
              </a:rPr>
              <a:t>Copyright 2016, Dynatrace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92091" y="0"/>
            <a:ext cx="5751909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42484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4094231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hasis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843" y="1672319"/>
            <a:ext cx="4786109" cy="22266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50">
                <a:solidFill>
                  <a:schemeClr val="tx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add section title</a:t>
            </a:r>
            <a:endParaRPr lang="pl-PL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415" y="1276589"/>
            <a:ext cx="3464585" cy="40808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2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hasis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843" y="1672319"/>
            <a:ext cx="4786109" cy="22266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50" baseline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Click to add section title</a:t>
            </a:r>
            <a:endParaRPr lang="pl-PL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5566294" y="2875360"/>
            <a:ext cx="3182540" cy="2280047"/>
            <a:chOff x="611188" y="3833813"/>
            <a:chExt cx="4243387" cy="304006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11188" y="3833813"/>
              <a:ext cx="4243387" cy="304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132013" y="4141788"/>
              <a:ext cx="2508250" cy="1670050"/>
            </a:xfrm>
            <a:custGeom>
              <a:avLst/>
              <a:gdLst>
                <a:gd name="T0" fmla="*/ 1225 w 3159"/>
                <a:gd name="T1" fmla="*/ 0 h 2104"/>
                <a:gd name="T2" fmla="*/ 1612 w 3159"/>
                <a:gd name="T3" fmla="*/ 77 h 2104"/>
                <a:gd name="T4" fmla="*/ 1893 w 3159"/>
                <a:gd name="T5" fmla="*/ 549 h 2104"/>
                <a:gd name="T6" fmla="*/ 2482 w 3159"/>
                <a:gd name="T7" fmla="*/ 622 h 2104"/>
                <a:gd name="T8" fmla="*/ 2808 w 3159"/>
                <a:gd name="T9" fmla="*/ 319 h 2104"/>
                <a:gd name="T10" fmla="*/ 3159 w 3159"/>
                <a:gd name="T11" fmla="*/ 475 h 2104"/>
                <a:gd name="T12" fmla="*/ 1343 w 3159"/>
                <a:gd name="T13" fmla="*/ 1477 h 2104"/>
                <a:gd name="T14" fmla="*/ 759 w 3159"/>
                <a:gd name="T15" fmla="*/ 1663 h 2104"/>
                <a:gd name="T16" fmla="*/ 754 w 3159"/>
                <a:gd name="T17" fmla="*/ 1806 h 2104"/>
                <a:gd name="T18" fmla="*/ 326 w 3159"/>
                <a:gd name="T19" fmla="*/ 2043 h 2104"/>
                <a:gd name="T20" fmla="*/ 0 w 3159"/>
                <a:gd name="T21" fmla="*/ 2104 h 2104"/>
                <a:gd name="T22" fmla="*/ 1225 w 3159"/>
                <a:gd name="T23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59" h="2104">
                  <a:moveTo>
                    <a:pt x="1225" y="0"/>
                  </a:moveTo>
                  <a:lnTo>
                    <a:pt x="1612" y="77"/>
                  </a:lnTo>
                  <a:lnTo>
                    <a:pt x="1893" y="549"/>
                  </a:lnTo>
                  <a:lnTo>
                    <a:pt x="2482" y="622"/>
                  </a:lnTo>
                  <a:lnTo>
                    <a:pt x="2808" y="319"/>
                  </a:lnTo>
                  <a:lnTo>
                    <a:pt x="3159" y="475"/>
                  </a:lnTo>
                  <a:lnTo>
                    <a:pt x="1343" y="1477"/>
                  </a:lnTo>
                  <a:lnTo>
                    <a:pt x="759" y="1663"/>
                  </a:lnTo>
                  <a:lnTo>
                    <a:pt x="754" y="1806"/>
                  </a:lnTo>
                  <a:lnTo>
                    <a:pt x="326" y="2043"/>
                  </a:lnTo>
                  <a:lnTo>
                    <a:pt x="0" y="2104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163763" y="4368800"/>
              <a:ext cx="1827212" cy="1436687"/>
            </a:xfrm>
            <a:custGeom>
              <a:avLst/>
              <a:gdLst>
                <a:gd name="T0" fmla="*/ 1625 w 2302"/>
                <a:gd name="T1" fmla="*/ 0 h 1809"/>
                <a:gd name="T2" fmla="*/ 1908 w 2302"/>
                <a:gd name="T3" fmla="*/ 269 h 1809"/>
                <a:gd name="T4" fmla="*/ 2302 w 2302"/>
                <a:gd name="T5" fmla="*/ 274 h 1809"/>
                <a:gd name="T6" fmla="*/ 207 w 2302"/>
                <a:gd name="T7" fmla="*/ 1748 h 1809"/>
                <a:gd name="T8" fmla="*/ 0 w 2302"/>
                <a:gd name="T9" fmla="*/ 1809 h 1809"/>
                <a:gd name="T10" fmla="*/ 1625 w 2302"/>
                <a:gd name="T11" fmla="*/ 0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2" h="1809">
                  <a:moveTo>
                    <a:pt x="1625" y="0"/>
                  </a:moveTo>
                  <a:lnTo>
                    <a:pt x="1908" y="269"/>
                  </a:lnTo>
                  <a:lnTo>
                    <a:pt x="2302" y="274"/>
                  </a:lnTo>
                  <a:lnTo>
                    <a:pt x="207" y="1748"/>
                  </a:lnTo>
                  <a:lnTo>
                    <a:pt x="0" y="1809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135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 flipH="1">
              <a:off x="3073400" y="3836988"/>
              <a:ext cx="1779587" cy="825500"/>
            </a:xfrm>
            <a:custGeom>
              <a:avLst/>
              <a:gdLst>
                <a:gd name="T0" fmla="*/ 1283 w 2242"/>
                <a:gd name="T1" fmla="*/ 420 h 1041"/>
                <a:gd name="T2" fmla="*/ 1282 w 2242"/>
                <a:gd name="T3" fmla="*/ 577 h 1041"/>
                <a:gd name="T4" fmla="*/ 1256 w 2242"/>
                <a:gd name="T5" fmla="*/ 806 h 1041"/>
                <a:gd name="T6" fmla="*/ 1232 w 2242"/>
                <a:gd name="T7" fmla="*/ 889 h 1041"/>
                <a:gd name="T8" fmla="*/ 1199 w 2242"/>
                <a:gd name="T9" fmla="*/ 913 h 1041"/>
                <a:gd name="T10" fmla="*/ 1220 w 2242"/>
                <a:gd name="T11" fmla="*/ 873 h 1041"/>
                <a:gd name="T12" fmla="*/ 1232 w 2242"/>
                <a:gd name="T13" fmla="*/ 766 h 1041"/>
                <a:gd name="T14" fmla="*/ 1230 w 2242"/>
                <a:gd name="T15" fmla="*/ 686 h 1041"/>
                <a:gd name="T16" fmla="*/ 1091 w 2242"/>
                <a:gd name="T17" fmla="*/ 683 h 1041"/>
                <a:gd name="T18" fmla="*/ 995 w 2242"/>
                <a:gd name="T19" fmla="*/ 676 h 1041"/>
                <a:gd name="T20" fmla="*/ 810 w 2242"/>
                <a:gd name="T21" fmla="*/ 869 h 1041"/>
                <a:gd name="T22" fmla="*/ 932 w 2242"/>
                <a:gd name="T23" fmla="*/ 889 h 1041"/>
                <a:gd name="T24" fmla="*/ 1078 w 2242"/>
                <a:gd name="T25" fmla="*/ 907 h 1041"/>
                <a:gd name="T26" fmla="*/ 1180 w 2242"/>
                <a:gd name="T27" fmla="*/ 915 h 1041"/>
                <a:gd name="T28" fmla="*/ 1191 w 2242"/>
                <a:gd name="T29" fmla="*/ 915 h 1041"/>
                <a:gd name="T30" fmla="*/ 1240 w 2242"/>
                <a:gd name="T31" fmla="*/ 908 h 1041"/>
                <a:gd name="T32" fmla="*/ 1321 w 2242"/>
                <a:gd name="T33" fmla="*/ 835 h 1041"/>
                <a:gd name="T34" fmla="*/ 1421 w 2242"/>
                <a:gd name="T35" fmla="*/ 740 h 1041"/>
                <a:gd name="T36" fmla="*/ 1487 w 2242"/>
                <a:gd name="T37" fmla="*/ 676 h 1041"/>
                <a:gd name="T38" fmla="*/ 1512 w 2242"/>
                <a:gd name="T39" fmla="*/ 621 h 1041"/>
                <a:gd name="T40" fmla="*/ 1505 w 2242"/>
                <a:gd name="T41" fmla="*/ 435 h 1041"/>
                <a:gd name="T42" fmla="*/ 1491 w 2242"/>
                <a:gd name="T43" fmla="*/ 276 h 1041"/>
                <a:gd name="T44" fmla="*/ 1483 w 2242"/>
                <a:gd name="T45" fmla="*/ 208 h 1041"/>
                <a:gd name="T46" fmla="*/ 985 w 2242"/>
                <a:gd name="T47" fmla="*/ 146 h 1041"/>
                <a:gd name="T48" fmla="*/ 917 w 2242"/>
                <a:gd name="T49" fmla="*/ 209 h 1041"/>
                <a:gd name="T50" fmla="*/ 817 w 2242"/>
                <a:gd name="T51" fmla="*/ 305 h 1041"/>
                <a:gd name="T52" fmla="*/ 741 w 2242"/>
                <a:gd name="T53" fmla="*/ 383 h 1041"/>
                <a:gd name="T54" fmla="*/ 731 w 2242"/>
                <a:gd name="T55" fmla="*/ 432 h 1041"/>
                <a:gd name="T56" fmla="*/ 734 w 2242"/>
                <a:gd name="T57" fmla="*/ 555 h 1041"/>
                <a:gd name="T58" fmla="*/ 749 w 2242"/>
                <a:gd name="T59" fmla="*/ 732 h 1041"/>
                <a:gd name="T60" fmla="*/ 760 w 2242"/>
                <a:gd name="T61" fmla="*/ 829 h 1041"/>
                <a:gd name="T62" fmla="*/ 959 w 2242"/>
                <a:gd name="T63" fmla="*/ 621 h 1041"/>
                <a:gd name="T64" fmla="*/ 961 w 2242"/>
                <a:gd name="T65" fmla="*/ 464 h 1041"/>
                <a:gd name="T66" fmla="*/ 930 w 2242"/>
                <a:gd name="T67" fmla="*/ 402 h 1041"/>
                <a:gd name="T68" fmla="*/ 825 w 2242"/>
                <a:gd name="T69" fmla="*/ 399 h 1041"/>
                <a:gd name="T70" fmla="*/ 739 w 2242"/>
                <a:gd name="T71" fmla="*/ 420 h 1041"/>
                <a:gd name="T72" fmla="*/ 758 w 2242"/>
                <a:gd name="T73" fmla="*/ 393 h 1041"/>
                <a:gd name="T74" fmla="*/ 844 w 2242"/>
                <a:gd name="T75" fmla="*/ 372 h 1041"/>
                <a:gd name="T76" fmla="*/ 1065 w 2242"/>
                <a:gd name="T77" fmla="*/ 359 h 1041"/>
                <a:gd name="T78" fmla="*/ 1214 w 2242"/>
                <a:gd name="T79" fmla="*/ 363 h 1041"/>
                <a:gd name="T80" fmla="*/ 1452 w 2242"/>
                <a:gd name="T81" fmla="*/ 175 h 1041"/>
                <a:gd name="T82" fmla="*/ 1384 w 2242"/>
                <a:gd name="T83" fmla="*/ 164 h 1041"/>
                <a:gd name="T84" fmla="*/ 1227 w 2242"/>
                <a:gd name="T85" fmla="*/ 141 h 1041"/>
                <a:gd name="T86" fmla="*/ 1040 w 2242"/>
                <a:gd name="T87" fmla="*/ 125 h 1041"/>
                <a:gd name="T88" fmla="*/ 1334 w 2242"/>
                <a:gd name="T89" fmla="*/ 8 h 1041"/>
                <a:gd name="T90" fmla="*/ 1716 w 2242"/>
                <a:gd name="T91" fmla="*/ 80 h 1041"/>
                <a:gd name="T92" fmla="*/ 2014 w 2242"/>
                <a:gd name="T93" fmla="*/ 206 h 1041"/>
                <a:gd name="T94" fmla="*/ 2197 w 2242"/>
                <a:gd name="T95" fmla="*/ 375 h 1041"/>
                <a:gd name="T96" fmla="*/ 2236 w 2242"/>
                <a:gd name="T97" fmla="*/ 571 h 1041"/>
                <a:gd name="T98" fmla="*/ 2121 w 2242"/>
                <a:gd name="T99" fmla="*/ 756 h 1041"/>
                <a:gd name="T100" fmla="*/ 1878 w 2242"/>
                <a:gd name="T101" fmla="*/ 905 h 1041"/>
                <a:gd name="T102" fmla="*/ 1534 w 2242"/>
                <a:gd name="T103" fmla="*/ 1006 h 1041"/>
                <a:gd name="T104" fmla="*/ 1121 w 2242"/>
                <a:gd name="T105" fmla="*/ 1041 h 1041"/>
                <a:gd name="T106" fmla="*/ 710 w 2242"/>
                <a:gd name="T107" fmla="*/ 1006 h 1041"/>
                <a:gd name="T108" fmla="*/ 366 w 2242"/>
                <a:gd name="T109" fmla="*/ 905 h 1041"/>
                <a:gd name="T110" fmla="*/ 122 w 2242"/>
                <a:gd name="T111" fmla="*/ 756 h 1041"/>
                <a:gd name="T112" fmla="*/ 7 w 2242"/>
                <a:gd name="T113" fmla="*/ 571 h 1041"/>
                <a:gd name="T114" fmla="*/ 46 w 2242"/>
                <a:gd name="T115" fmla="*/ 375 h 1041"/>
                <a:gd name="T116" fmla="*/ 229 w 2242"/>
                <a:gd name="T117" fmla="*/ 206 h 1041"/>
                <a:gd name="T118" fmla="*/ 527 w 2242"/>
                <a:gd name="T119" fmla="*/ 80 h 1041"/>
                <a:gd name="T120" fmla="*/ 909 w 2242"/>
                <a:gd name="T121" fmla="*/ 8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2" h="1041">
                  <a:moveTo>
                    <a:pt x="1483" y="208"/>
                  </a:moveTo>
                  <a:lnTo>
                    <a:pt x="1282" y="399"/>
                  </a:lnTo>
                  <a:lnTo>
                    <a:pt x="1282" y="404"/>
                  </a:lnTo>
                  <a:lnTo>
                    <a:pt x="1283" y="420"/>
                  </a:lnTo>
                  <a:lnTo>
                    <a:pt x="1283" y="448"/>
                  </a:lnTo>
                  <a:lnTo>
                    <a:pt x="1283" y="483"/>
                  </a:lnTo>
                  <a:lnTo>
                    <a:pt x="1283" y="527"/>
                  </a:lnTo>
                  <a:lnTo>
                    <a:pt x="1282" y="577"/>
                  </a:lnTo>
                  <a:lnTo>
                    <a:pt x="1277" y="636"/>
                  </a:lnTo>
                  <a:lnTo>
                    <a:pt x="1272" y="696"/>
                  </a:lnTo>
                  <a:lnTo>
                    <a:pt x="1264" y="753"/>
                  </a:lnTo>
                  <a:lnTo>
                    <a:pt x="1256" y="806"/>
                  </a:lnTo>
                  <a:lnTo>
                    <a:pt x="1248" y="850"/>
                  </a:lnTo>
                  <a:lnTo>
                    <a:pt x="1246" y="861"/>
                  </a:lnTo>
                  <a:lnTo>
                    <a:pt x="1241" y="874"/>
                  </a:lnTo>
                  <a:lnTo>
                    <a:pt x="1232" y="889"/>
                  </a:lnTo>
                  <a:lnTo>
                    <a:pt x="1219" y="903"/>
                  </a:lnTo>
                  <a:lnTo>
                    <a:pt x="1210" y="907"/>
                  </a:lnTo>
                  <a:lnTo>
                    <a:pt x="1206" y="912"/>
                  </a:lnTo>
                  <a:lnTo>
                    <a:pt x="1199" y="913"/>
                  </a:lnTo>
                  <a:lnTo>
                    <a:pt x="1193" y="915"/>
                  </a:lnTo>
                  <a:lnTo>
                    <a:pt x="1204" y="907"/>
                  </a:lnTo>
                  <a:lnTo>
                    <a:pt x="1214" y="892"/>
                  </a:lnTo>
                  <a:lnTo>
                    <a:pt x="1220" y="873"/>
                  </a:lnTo>
                  <a:lnTo>
                    <a:pt x="1225" y="848"/>
                  </a:lnTo>
                  <a:lnTo>
                    <a:pt x="1228" y="821"/>
                  </a:lnTo>
                  <a:lnTo>
                    <a:pt x="1230" y="793"/>
                  </a:lnTo>
                  <a:lnTo>
                    <a:pt x="1232" y="766"/>
                  </a:lnTo>
                  <a:lnTo>
                    <a:pt x="1232" y="740"/>
                  </a:lnTo>
                  <a:lnTo>
                    <a:pt x="1230" y="717"/>
                  </a:lnTo>
                  <a:lnTo>
                    <a:pt x="1230" y="699"/>
                  </a:lnTo>
                  <a:lnTo>
                    <a:pt x="1230" y="686"/>
                  </a:lnTo>
                  <a:lnTo>
                    <a:pt x="1228" y="683"/>
                  </a:lnTo>
                  <a:lnTo>
                    <a:pt x="1178" y="683"/>
                  </a:lnTo>
                  <a:lnTo>
                    <a:pt x="1131" y="683"/>
                  </a:lnTo>
                  <a:lnTo>
                    <a:pt x="1091" y="683"/>
                  </a:lnTo>
                  <a:lnTo>
                    <a:pt x="1057" y="681"/>
                  </a:lnTo>
                  <a:lnTo>
                    <a:pt x="1029" y="678"/>
                  </a:lnTo>
                  <a:lnTo>
                    <a:pt x="1008" y="676"/>
                  </a:lnTo>
                  <a:lnTo>
                    <a:pt x="995" y="676"/>
                  </a:lnTo>
                  <a:lnTo>
                    <a:pt x="992" y="675"/>
                  </a:lnTo>
                  <a:lnTo>
                    <a:pt x="791" y="866"/>
                  </a:lnTo>
                  <a:lnTo>
                    <a:pt x="796" y="866"/>
                  </a:lnTo>
                  <a:lnTo>
                    <a:pt x="810" y="869"/>
                  </a:lnTo>
                  <a:lnTo>
                    <a:pt x="831" y="873"/>
                  </a:lnTo>
                  <a:lnTo>
                    <a:pt x="859" y="877"/>
                  </a:lnTo>
                  <a:lnTo>
                    <a:pt x="893" y="884"/>
                  </a:lnTo>
                  <a:lnTo>
                    <a:pt x="932" y="889"/>
                  </a:lnTo>
                  <a:lnTo>
                    <a:pt x="972" y="895"/>
                  </a:lnTo>
                  <a:lnTo>
                    <a:pt x="1018" y="900"/>
                  </a:lnTo>
                  <a:lnTo>
                    <a:pt x="1047" y="903"/>
                  </a:lnTo>
                  <a:lnTo>
                    <a:pt x="1078" y="907"/>
                  </a:lnTo>
                  <a:lnTo>
                    <a:pt x="1108" y="910"/>
                  </a:lnTo>
                  <a:lnTo>
                    <a:pt x="1138" y="912"/>
                  </a:lnTo>
                  <a:lnTo>
                    <a:pt x="1162" y="913"/>
                  </a:lnTo>
                  <a:lnTo>
                    <a:pt x="1180" y="915"/>
                  </a:lnTo>
                  <a:lnTo>
                    <a:pt x="1189" y="915"/>
                  </a:lnTo>
                  <a:lnTo>
                    <a:pt x="1191" y="915"/>
                  </a:lnTo>
                  <a:lnTo>
                    <a:pt x="1193" y="915"/>
                  </a:lnTo>
                  <a:lnTo>
                    <a:pt x="1191" y="915"/>
                  </a:lnTo>
                  <a:lnTo>
                    <a:pt x="1202" y="916"/>
                  </a:lnTo>
                  <a:lnTo>
                    <a:pt x="1209" y="916"/>
                  </a:lnTo>
                  <a:lnTo>
                    <a:pt x="1222" y="915"/>
                  </a:lnTo>
                  <a:lnTo>
                    <a:pt x="1240" y="908"/>
                  </a:lnTo>
                  <a:lnTo>
                    <a:pt x="1259" y="895"/>
                  </a:lnTo>
                  <a:lnTo>
                    <a:pt x="1277" y="877"/>
                  </a:lnTo>
                  <a:lnTo>
                    <a:pt x="1298" y="858"/>
                  </a:lnTo>
                  <a:lnTo>
                    <a:pt x="1321" y="835"/>
                  </a:lnTo>
                  <a:lnTo>
                    <a:pt x="1347" y="811"/>
                  </a:lnTo>
                  <a:lnTo>
                    <a:pt x="1372" y="787"/>
                  </a:lnTo>
                  <a:lnTo>
                    <a:pt x="1397" y="762"/>
                  </a:lnTo>
                  <a:lnTo>
                    <a:pt x="1421" y="740"/>
                  </a:lnTo>
                  <a:lnTo>
                    <a:pt x="1444" y="719"/>
                  </a:lnTo>
                  <a:lnTo>
                    <a:pt x="1463" y="701"/>
                  </a:lnTo>
                  <a:lnTo>
                    <a:pt x="1478" y="686"/>
                  </a:lnTo>
                  <a:lnTo>
                    <a:pt x="1487" y="676"/>
                  </a:lnTo>
                  <a:lnTo>
                    <a:pt x="1502" y="657"/>
                  </a:lnTo>
                  <a:lnTo>
                    <a:pt x="1510" y="641"/>
                  </a:lnTo>
                  <a:lnTo>
                    <a:pt x="1512" y="628"/>
                  </a:lnTo>
                  <a:lnTo>
                    <a:pt x="1512" y="621"/>
                  </a:lnTo>
                  <a:lnTo>
                    <a:pt x="1512" y="587"/>
                  </a:lnTo>
                  <a:lnTo>
                    <a:pt x="1510" y="542"/>
                  </a:lnTo>
                  <a:lnTo>
                    <a:pt x="1509" y="492"/>
                  </a:lnTo>
                  <a:lnTo>
                    <a:pt x="1505" y="435"/>
                  </a:lnTo>
                  <a:lnTo>
                    <a:pt x="1502" y="389"/>
                  </a:lnTo>
                  <a:lnTo>
                    <a:pt x="1497" y="347"/>
                  </a:lnTo>
                  <a:lnTo>
                    <a:pt x="1494" y="310"/>
                  </a:lnTo>
                  <a:lnTo>
                    <a:pt x="1491" y="276"/>
                  </a:lnTo>
                  <a:lnTo>
                    <a:pt x="1487" y="248"/>
                  </a:lnTo>
                  <a:lnTo>
                    <a:pt x="1484" y="226"/>
                  </a:lnTo>
                  <a:lnTo>
                    <a:pt x="1483" y="213"/>
                  </a:lnTo>
                  <a:lnTo>
                    <a:pt x="1483" y="208"/>
                  </a:lnTo>
                  <a:close/>
                  <a:moveTo>
                    <a:pt x="1034" y="125"/>
                  </a:moveTo>
                  <a:lnTo>
                    <a:pt x="1021" y="127"/>
                  </a:lnTo>
                  <a:lnTo>
                    <a:pt x="1005" y="133"/>
                  </a:lnTo>
                  <a:lnTo>
                    <a:pt x="985" y="146"/>
                  </a:lnTo>
                  <a:lnTo>
                    <a:pt x="974" y="156"/>
                  </a:lnTo>
                  <a:lnTo>
                    <a:pt x="959" y="171"/>
                  </a:lnTo>
                  <a:lnTo>
                    <a:pt x="940" y="188"/>
                  </a:lnTo>
                  <a:lnTo>
                    <a:pt x="917" y="209"/>
                  </a:lnTo>
                  <a:lnTo>
                    <a:pt x="893" y="234"/>
                  </a:lnTo>
                  <a:lnTo>
                    <a:pt x="869" y="258"/>
                  </a:lnTo>
                  <a:lnTo>
                    <a:pt x="843" y="282"/>
                  </a:lnTo>
                  <a:lnTo>
                    <a:pt x="817" y="305"/>
                  </a:lnTo>
                  <a:lnTo>
                    <a:pt x="794" y="328"/>
                  </a:lnTo>
                  <a:lnTo>
                    <a:pt x="773" y="347"/>
                  </a:lnTo>
                  <a:lnTo>
                    <a:pt x="755" y="365"/>
                  </a:lnTo>
                  <a:lnTo>
                    <a:pt x="741" y="383"/>
                  </a:lnTo>
                  <a:lnTo>
                    <a:pt x="733" y="401"/>
                  </a:lnTo>
                  <a:lnTo>
                    <a:pt x="731" y="414"/>
                  </a:lnTo>
                  <a:lnTo>
                    <a:pt x="731" y="420"/>
                  </a:lnTo>
                  <a:lnTo>
                    <a:pt x="731" y="432"/>
                  </a:lnTo>
                  <a:lnTo>
                    <a:pt x="731" y="432"/>
                  </a:lnTo>
                  <a:lnTo>
                    <a:pt x="731" y="466"/>
                  </a:lnTo>
                  <a:lnTo>
                    <a:pt x="733" y="508"/>
                  </a:lnTo>
                  <a:lnTo>
                    <a:pt x="734" y="555"/>
                  </a:lnTo>
                  <a:lnTo>
                    <a:pt x="737" y="607"/>
                  </a:lnTo>
                  <a:lnTo>
                    <a:pt x="741" y="650"/>
                  </a:lnTo>
                  <a:lnTo>
                    <a:pt x="744" y="693"/>
                  </a:lnTo>
                  <a:lnTo>
                    <a:pt x="749" y="732"/>
                  </a:lnTo>
                  <a:lnTo>
                    <a:pt x="752" y="766"/>
                  </a:lnTo>
                  <a:lnTo>
                    <a:pt x="755" y="793"/>
                  </a:lnTo>
                  <a:lnTo>
                    <a:pt x="758" y="816"/>
                  </a:lnTo>
                  <a:lnTo>
                    <a:pt x="760" y="829"/>
                  </a:lnTo>
                  <a:lnTo>
                    <a:pt x="760" y="834"/>
                  </a:lnTo>
                  <a:lnTo>
                    <a:pt x="961" y="642"/>
                  </a:lnTo>
                  <a:lnTo>
                    <a:pt x="961" y="637"/>
                  </a:lnTo>
                  <a:lnTo>
                    <a:pt x="959" y="621"/>
                  </a:lnTo>
                  <a:lnTo>
                    <a:pt x="959" y="594"/>
                  </a:lnTo>
                  <a:lnTo>
                    <a:pt x="959" y="558"/>
                  </a:lnTo>
                  <a:lnTo>
                    <a:pt x="959" y="514"/>
                  </a:lnTo>
                  <a:lnTo>
                    <a:pt x="961" y="464"/>
                  </a:lnTo>
                  <a:lnTo>
                    <a:pt x="966" y="406"/>
                  </a:lnTo>
                  <a:lnTo>
                    <a:pt x="961" y="404"/>
                  </a:lnTo>
                  <a:lnTo>
                    <a:pt x="950" y="404"/>
                  </a:lnTo>
                  <a:lnTo>
                    <a:pt x="930" y="402"/>
                  </a:lnTo>
                  <a:lnTo>
                    <a:pt x="908" y="401"/>
                  </a:lnTo>
                  <a:lnTo>
                    <a:pt x="882" y="399"/>
                  </a:lnTo>
                  <a:lnTo>
                    <a:pt x="852" y="399"/>
                  </a:lnTo>
                  <a:lnTo>
                    <a:pt x="825" y="399"/>
                  </a:lnTo>
                  <a:lnTo>
                    <a:pt x="797" y="401"/>
                  </a:lnTo>
                  <a:lnTo>
                    <a:pt x="773" y="406"/>
                  </a:lnTo>
                  <a:lnTo>
                    <a:pt x="754" y="412"/>
                  </a:lnTo>
                  <a:lnTo>
                    <a:pt x="739" y="420"/>
                  </a:lnTo>
                  <a:lnTo>
                    <a:pt x="731" y="432"/>
                  </a:lnTo>
                  <a:lnTo>
                    <a:pt x="736" y="419"/>
                  </a:lnTo>
                  <a:lnTo>
                    <a:pt x="746" y="406"/>
                  </a:lnTo>
                  <a:lnTo>
                    <a:pt x="758" y="393"/>
                  </a:lnTo>
                  <a:lnTo>
                    <a:pt x="775" y="385"/>
                  </a:lnTo>
                  <a:lnTo>
                    <a:pt x="788" y="380"/>
                  </a:lnTo>
                  <a:lnTo>
                    <a:pt x="799" y="378"/>
                  </a:lnTo>
                  <a:lnTo>
                    <a:pt x="844" y="372"/>
                  </a:lnTo>
                  <a:lnTo>
                    <a:pt x="896" y="367"/>
                  </a:lnTo>
                  <a:lnTo>
                    <a:pt x="954" y="362"/>
                  </a:lnTo>
                  <a:lnTo>
                    <a:pt x="1014" y="359"/>
                  </a:lnTo>
                  <a:lnTo>
                    <a:pt x="1065" y="359"/>
                  </a:lnTo>
                  <a:lnTo>
                    <a:pt x="1112" y="359"/>
                  </a:lnTo>
                  <a:lnTo>
                    <a:pt x="1152" y="360"/>
                  </a:lnTo>
                  <a:lnTo>
                    <a:pt x="1186" y="362"/>
                  </a:lnTo>
                  <a:lnTo>
                    <a:pt x="1214" y="363"/>
                  </a:lnTo>
                  <a:lnTo>
                    <a:pt x="1235" y="365"/>
                  </a:lnTo>
                  <a:lnTo>
                    <a:pt x="1248" y="367"/>
                  </a:lnTo>
                  <a:lnTo>
                    <a:pt x="1251" y="367"/>
                  </a:lnTo>
                  <a:lnTo>
                    <a:pt x="1452" y="175"/>
                  </a:lnTo>
                  <a:lnTo>
                    <a:pt x="1447" y="175"/>
                  </a:lnTo>
                  <a:lnTo>
                    <a:pt x="1434" y="172"/>
                  </a:lnTo>
                  <a:lnTo>
                    <a:pt x="1411" y="169"/>
                  </a:lnTo>
                  <a:lnTo>
                    <a:pt x="1384" y="164"/>
                  </a:lnTo>
                  <a:lnTo>
                    <a:pt x="1350" y="159"/>
                  </a:lnTo>
                  <a:lnTo>
                    <a:pt x="1313" y="153"/>
                  </a:lnTo>
                  <a:lnTo>
                    <a:pt x="1270" y="148"/>
                  </a:lnTo>
                  <a:lnTo>
                    <a:pt x="1227" y="141"/>
                  </a:lnTo>
                  <a:lnTo>
                    <a:pt x="1170" y="135"/>
                  </a:lnTo>
                  <a:lnTo>
                    <a:pt x="1120" y="132"/>
                  </a:lnTo>
                  <a:lnTo>
                    <a:pt x="1076" y="127"/>
                  </a:lnTo>
                  <a:lnTo>
                    <a:pt x="1040" y="125"/>
                  </a:lnTo>
                  <a:lnTo>
                    <a:pt x="1034" y="125"/>
                  </a:lnTo>
                  <a:close/>
                  <a:moveTo>
                    <a:pt x="1121" y="0"/>
                  </a:moveTo>
                  <a:lnTo>
                    <a:pt x="1230" y="2"/>
                  </a:lnTo>
                  <a:lnTo>
                    <a:pt x="1334" y="8"/>
                  </a:lnTo>
                  <a:lnTo>
                    <a:pt x="1436" y="20"/>
                  </a:lnTo>
                  <a:lnTo>
                    <a:pt x="1534" y="36"/>
                  </a:lnTo>
                  <a:lnTo>
                    <a:pt x="1627" y="55"/>
                  </a:lnTo>
                  <a:lnTo>
                    <a:pt x="1716" y="80"/>
                  </a:lnTo>
                  <a:lnTo>
                    <a:pt x="1800" y="106"/>
                  </a:lnTo>
                  <a:lnTo>
                    <a:pt x="1878" y="136"/>
                  </a:lnTo>
                  <a:lnTo>
                    <a:pt x="1949" y="169"/>
                  </a:lnTo>
                  <a:lnTo>
                    <a:pt x="2014" y="206"/>
                  </a:lnTo>
                  <a:lnTo>
                    <a:pt x="2071" y="243"/>
                  </a:lnTo>
                  <a:lnTo>
                    <a:pt x="2121" y="286"/>
                  </a:lnTo>
                  <a:lnTo>
                    <a:pt x="2163" y="329"/>
                  </a:lnTo>
                  <a:lnTo>
                    <a:pt x="2197" y="375"/>
                  </a:lnTo>
                  <a:lnTo>
                    <a:pt x="2221" y="422"/>
                  </a:lnTo>
                  <a:lnTo>
                    <a:pt x="2236" y="470"/>
                  </a:lnTo>
                  <a:lnTo>
                    <a:pt x="2242" y="521"/>
                  </a:lnTo>
                  <a:lnTo>
                    <a:pt x="2236" y="571"/>
                  </a:lnTo>
                  <a:lnTo>
                    <a:pt x="2221" y="620"/>
                  </a:lnTo>
                  <a:lnTo>
                    <a:pt x="2197" y="667"/>
                  </a:lnTo>
                  <a:lnTo>
                    <a:pt x="2163" y="712"/>
                  </a:lnTo>
                  <a:lnTo>
                    <a:pt x="2121" y="756"/>
                  </a:lnTo>
                  <a:lnTo>
                    <a:pt x="2071" y="798"/>
                  </a:lnTo>
                  <a:lnTo>
                    <a:pt x="2014" y="835"/>
                  </a:lnTo>
                  <a:lnTo>
                    <a:pt x="1949" y="873"/>
                  </a:lnTo>
                  <a:lnTo>
                    <a:pt x="1878" y="905"/>
                  </a:lnTo>
                  <a:lnTo>
                    <a:pt x="1800" y="936"/>
                  </a:lnTo>
                  <a:lnTo>
                    <a:pt x="1716" y="962"/>
                  </a:lnTo>
                  <a:lnTo>
                    <a:pt x="1627" y="986"/>
                  </a:lnTo>
                  <a:lnTo>
                    <a:pt x="1534" y="1006"/>
                  </a:lnTo>
                  <a:lnTo>
                    <a:pt x="1436" y="1022"/>
                  </a:lnTo>
                  <a:lnTo>
                    <a:pt x="1334" y="1033"/>
                  </a:lnTo>
                  <a:lnTo>
                    <a:pt x="1230" y="1040"/>
                  </a:lnTo>
                  <a:lnTo>
                    <a:pt x="1121" y="1041"/>
                  </a:lnTo>
                  <a:lnTo>
                    <a:pt x="1013" y="1040"/>
                  </a:lnTo>
                  <a:lnTo>
                    <a:pt x="909" y="1033"/>
                  </a:lnTo>
                  <a:lnTo>
                    <a:pt x="807" y="1022"/>
                  </a:lnTo>
                  <a:lnTo>
                    <a:pt x="710" y="1006"/>
                  </a:lnTo>
                  <a:lnTo>
                    <a:pt x="616" y="986"/>
                  </a:lnTo>
                  <a:lnTo>
                    <a:pt x="527" y="962"/>
                  </a:lnTo>
                  <a:lnTo>
                    <a:pt x="444" y="936"/>
                  </a:lnTo>
                  <a:lnTo>
                    <a:pt x="366" y="905"/>
                  </a:lnTo>
                  <a:lnTo>
                    <a:pt x="294" y="873"/>
                  </a:lnTo>
                  <a:lnTo>
                    <a:pt x="229" y="835"/>
                  </a:lnTo>
                  <a:lnTo>
                    <a:pt x="172" y="798"/>
                  </a:lnTo>
                  <a:lnTo>
                    <a:pt x="122" y="756"/>
                  </a:lnTo>
                  <a:lnTo>
                    <a:pt x="80" y="712"/>
                  </a:lnTo>
                  <a:lnTo>
                    <a:pt x="46" y="667"/>
                  </a:lnTo>
                  <a:lnTo>
                    <a:pt x="21" y="620"/>
                  </a:lnTo>
                  <a:lnTo>
                    <a:pt x="7" y="571"/>
                  </a:lnTo>
                  <a:lnTo>
                    <a:pt x="0" y="521"/>
                  </a:lnTo>
                  <a:lnTo>
                    <a:pt x="7" y="470"/>
                  </a:lnTo>
                  <a:lnTo>
                    <a:pt x="21" y="422"/>
                  </a:lnTo>
                  <a:lnTo>
                    <a:pt x="46" y="375"/>
                  </a:lnTo>
                  <a:lnTo>
                    <a:pt x="80" y="329"/>
                  </a:lnTo>
                  <a:lnTo>
                    <a:pt x="122" y="286"/>
                  </a:lnTo>
                  <a:lnTo>
                    <a:pt x="172" y="243"/>
                  </a:lnTo>
                  <a:lnTo>
                    <a:pt x="229" y="206"/>
                  </a:lnTo>
                  <a:lnTo>
                    <a:pt x="294" y="169"/>
                  </a:lnTo>
                  <a:lnTo>
                    <a:pt x="366" y="136"/>
                  </a:lnTo>
                  <a:lnTo>
                    <a:pt x="444" y="106"/>
                  </a:lnTo>
                  <a:lnTo>
                    <a:pt x="527" y="80"/>
                  </a:lnTo>
                  <a:lnTo>
                    <a:pt x="616" y="55"/>
                  </a:lnTo>
                  <a:lnTo>
                    <a:pt x="710" y="36"/>
                  </a:lnTo>
                  <a:lnTo>
                    <a:pt x="807" y="20"/>
                  </a:lnTo>
                  <a:lnTo>
                    <a:pt x="909" y="8"/>
                  </a:lnTo>
                  <a:lnTo>
                    <a:pt x="1013" y="2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ECECEC"/>
            </a:solidFill>
            <a:ln w="0">
              <a:solidFill>
                <a:srgbClr val="ECF2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135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611188" y="4249738"/>
              <a:ext cx="3544887" cy="2624137"/>
            </a:xfrm>
            <a:custGeom>
              <a:avLst/>
              <a:gdLst>
                <a:gd name="T0" fmla="*/ 4419 w 4466"/>
                <a:gd name="T1" fmla="*/ 3265 h 3306"/>
                <a:gd name="T2" fmla="*/ 2822 w 4466"/>
                <a:gd name="T3" fmla="*/ 3060 h 3306"/>
                <a:gd name="T4" fmla="*/ 3023 w 4466"/>
                <a:gd name="T5" fmla="*/ 3132 h 3306"/>
                <a:gd name="T6" fmla="*/ 4220 w 4466"/>
                <a:gd name="T7" fmla="*/ 2995 h 3306"/>
                <a:gd name="T8" fmla="*/ 4220 w 4466"/>
                <a:gd name="T9" fmla="*/ 2896 h 3306"/>
                <a:gd name="T10" fmla="*/ 2467 w 4466"/>
                <a:gd name="T11" fmla="*/ 3077 h 3306"/>
                <a:gd name="T12" fmla="*/ 2545 w 4466"/>
                <a:gd name="T13" fmla="*/ 2635 h 3306"/>
                <a:gd name="T14" fmla="*/ 2746 w 4466"/>
                <a:gd name="T15" fmla="*/ 2709 h 3306"/>
                <a:gd name="T16" fmla="*/ 1354 w 4466"/>
                <a:gd name="T17" fmla="*/ 2487 h 3306"/>
                <a:gd name="T18" fmla="*/ 1354 w 4466"/>
                <a:gd name="T19" fmla="*/ 2377 h 3306"/>
                <a:gd name="T20" fmla="*/ 2746 w 4466"/>
                <a:gd name="T21" fmla="*/ 2536 h 3306"/>
                <a:gd name="T22" fmla="*/ 2266 w 4466"/>
                <a:gd name="T23" fmla="*/ 2228 h 3306"/>
                <a:gd name="T24" fmla="*/ 2467 w 4466"/>
                <a:gd name="T25" fmla="*/ 2302 h 3306"/>
                <a:gd name="T26" fmla="*/ 2822 w 4466"/>
                <a:gd name="T27" fmla="*/ 2307 h 3306"/>
                <a:gd name="T28" fmla="*/ 2822 w 4466"/>
                <a:gd name="T29" fmla="*/ 2171 h 3306"/>
                <a:gd name="T30" fmla="*/ 1516 w 4466"/>
                <a:gd name="T31" fmla="*/ 2341 h 3306"/>
                <a:gd name="T32" fmla="*/ 3337 w 4466"/>
                <a:gd name="T33" fmla="*/ 1803 h 3306"/>
                <a:gd name="T34" fmla="*/ 3405 w 4466"/>
                <a:gd name="T35" fmla="*/ 1827 h 3306"/>
                <a:gd name="T36" fmla="*/ 3643 w 4466"/>
                <a:gd name="T37" fmla="*/ 1847 h 3306"/>
                <a:gd name="T38" fmla="*/ 3643 w 4466"/>
                <a:gd name="T39" fmla="*/ 1672 h 3306"/>
                <a:gd name="T40" fmla="*/ 1805 w 4466"/>
                <a:gd name="T41" fmla="*/ 1804 h 3306"/>
                <a:gd name="T42" fmla="*/ 1354 w 4466"/>
                <a:gd name="T43" fmla="*/ 1540 h 3306"/>
                <a:gd name="T44" fmla="*/ 1516 w 4466"/>
                <a:gd name="T45" fmla="*/ 1600 h 3306"/>
                <a:gd name="T46" fmla="*/ 1641 w 4466"/>
                <a:gd name="T47" fmla="*/ 1543 h 3306"/>
                <a:gd name="T48" fmla="*/ 1641 w 4466"/>
                <a:gd name="T49" fmla="*/ 1433 h 3306"/>
                <a:gd name="T50" fmla="*/ 3405 w 4466"/>
                <a:gd name="T51" fmla="*/ 1565 h 3306"/>
                <a:gd name="T52" fmla="*/ 1257 w 4466"/>
                <a:gd name="T53" fmla="*/ 548 h 3306"/>
                <a:gd name="T54" fmla="*/ 1257 w 4466"/>
                <a:gd name="T55" fmla="*/ 1052 h 3306"/>
                <a:gd name="T56" fmla="*/ 1098 w 4466"/>
                <a:gd name="T57" fmla="*/ 558 h 3306"/>
                <a:gd name="T58" fmla="*/ 1257 w 4466"/>
                <a:gd name="T59" fmla="*/ 0 h 3306"/>
                <a:gd name="T60" fmla="*/ 1686 w 4466"/>
                <a:gd name="T61" fmla="*/ 1211 h 3306"/>
                <a:gd name="T62" fmla="*/ 2158 w 4466"/>
                <a:gd name="T63" fmla="*/ 1855 h 3306"/>
                <a:gd name="T64" fmla="*/ 3259 w 4466"/>
                <a:gd name="T65" fmla="*/ 1271 h 3306"/>
                <a:gd name="T66" fmla="*/ 4150 w 4466"/>
                <a:gd name="T67" fmla="*/ 2361 h 3306"/>
                <a:gd name="T68" fmla="*/ 4150 w 4466"/>
                <a:gd name="T69" fmla="*/ 3303 h 3306"/>
                <a:gd name="T70" fmla="*/ 3593 w 4466"/>
                <a:gd name="T71" fmla="*/ 2636 h 3306"/>
                <a:gd name="T72" fmla="*/ 3259 w 4466"/>
                <a:gd name="T73" fmla="*/ 1341 h 3306"/>
                <a:gd name="T74" fmla="*/ 3072 w 4466"/>
                <a:gd name="T75" fmla="*/ 2190 h 3306"/>
                <a:gd name="T76" fmla="*/ 2158 w 4466"/>
                <a:gd name="T77" fmla="*/ 1924 h 3306"/>
                <a:gd name="T78" fmla="*/ 1257 w 4466"/>
                <a:gd name="T79" fmla="*/ 3306 h 3306"/>
                <a:gd name="T80" fmla="*/ 700 w 4466"/>
                <a:gd name="T81" fmla="*/ 1882 h 3306"/>
                <a:gd name="T82" fmla="*/ 622 w 4466"/>
                <a:gd name="T83" fmla="*/ 3303 h 3306"/>
                <a:gd name="T84" fmla="*/ 65 w 4466"/>
                <a:gd name="T85" fmla="*/ 3303 h 3306"/>
                <a:gd name="T86" fmla="*/ 622 w 4466"/>
                <a:gd name="T87" fmla="*/ 1855 h 3306"/>
                <a:gd name="T88" fmla="*/ 828 w 4466"/>
                <a:gd name="T89" fmla="*/ 1211 h 3306"/>
                <a:gd name="T90" fmla="*/ 1257 w 4466"/>
                <a:gd name="T91" fmla="*/ 0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6" h="3306">
                  <a:moveTo>
                    <a:pt x="4332" y="3134"/>
                  </a:moveTo>
                  <a:lnTo>
                    <a:pt x="4332" y="3233"/>
                  </a:lnTo>
                  <a:lnTo>
                    <a:pt x="4419" y="3265"/>
                  </a:lnTo>
                  <a:lnTo>
                    <a:pt x="4419" y="3167"/>
                  </a:lnTo>
                  <a:lnTo>
                    <a:pt x="4332" y="3134"/>
                  </a:lnTo>
                  <a:close/>
                  <a:moveTo>
                    <a:pt x="2822" y="3060"/>
                  </a:moveTo>
                  <a:lnTo>
                    <a:pt x="2822" y="3196"/>
                  </a:lnTo>
                  <a:lnTo>
                    <a:pt x="3023" y="3270"/>
                  </a:lnTo>
                  <a:lnTo>
                    <a:pt x="3023" y="3132"/>
                  </a:lnTo>
                  <a:lnTo>
                    <a:pt x="2822" y="3060"/>
                  </a:lnTo>
                  <a:close/>
                  <a:moveTo>
                    <a:pt x="4220" y="2896"/>
                  </a:moveTo>
                  <a:lnTo>
                    <a:pt x="4220" y="2995"/>
                  </a:lnTo>
                  <a:lnTo>
                    <a:pt x="4308" y="3027"/>
                  </a:lnTo>
                  <a:lnTo>
                    <a:pt x="4308" y="2928"/>
                  </a:lnTo>
                  <a:lnTo>
                    <a:pt x="4220" y="2896"/>
                  </a:lnTo>
                  <a:close/>
                  <a:moveTo>
                    <a:pt x="2266" y="2867"/>
                  </a:moveTo>
                  <a:lnTo>
                    <a:pt x="2266" y="3003"/>
                  </a:lnTo>
                  <a:lnTo>
                    <a:pt x="2467" y="3077"/>
                  </a:lnTo>
                  <a:lnTo>
                    <a:pt x="2467" y="2941"/>
                  </a:lnTo>
                  <a:lnTo>
                    <a:pt x="2266" y="2867"/>
                  </a:lnTo>
                  <a:close/>
                  <a:moveTo>
                    <a:pt x="2545" y="2635"/>
                  </a:moveTo>
                  <a:lnTo>
                    <a:pt x="2545" y="2771"/>
                  </a:lnTo>
                  <a:lnTo>
                    <a:pt x="2746" y="2845"/>
                  </a:lnTo>
                  <a:lnTo>
                    <a:pt x="2746" y="2709"/>
                  </a:lnTo>
                  <a:lnTo>
                    <a:pt x="2545" y="2635"/>
                  </a:lnTo>
                  <a:close/>
                  <a:moveTo>
                    <a:pt x="1354" y="2377"/>
                  </a:moveTo>
                  <a:lnTo>
                    <a:pt x="1354" y="2487"/>
                  </a:lnTo>
                  <a:lnTo>
                    <a:pt x="1516" y="2549"/>
                  </a:lnTo>
                  <a:lnTo>
                    <a:pt x="1516" y="2437"/>
                  </a:lnTo>
                  <a:lnTo>
                    <a:pt x="1354" y="2377"/>
                  </a:lnTo>
                  <a:close/>
                  <a:moveTo>
                    <a:pt x="2545" y="2325"/>
                  </a:moveTo>
                  <a:lnTo>
                    <a:pt x="2545" y="2461"/>
                  </a:lnTo>
                  <a:lnTo>
                    <a:pt x="2746" y="2536"/>
                  </a:lnTo>
                  <a:lnTo>
                    <a:pt x="2746" y="2400"/>
                  </a:lnTo>
                  <a:lnTo>
                    <a:pt x="2545" y="2325"/>
                  </a:lnTo>
                  <a:close/>
                  <a:moveTo>
                    <a:pt x="2266" y="2228"/>
                  </a:moveTo>
                  <a:lnTo>
                    <a:pt x="2266" y="2364"/>
                  </a:lnTo>
                  <a:lnTo>
                    <a:pt x="2467" y="2438"/>
                  </a:lnTo>
                  <a:lnTo>
                    <a:pt x="2467" y="2302"/>
                  </a:lnTo>
                  <a:lnTo>
                    <a:pt x="2266" y="2228"/>
                  </a:lnTo>
                  <a:close/>
                  <a:moveTo>
                    <a:pt x="2822" y="2171"/>
                  </a:moveTo>
                  <a:lnTo>
                    <a:pt x="2822" y="2307"/>
                  </a:lnTo>
                  <a:lnTo>
                    <a:pt x="3023" y="2382"/>
                  </a:lnTo>
                  <a:lnTo>
                    <a:pt x="3023" y="2246"/>
                  </a:lnTo>
                  <a:lnTo>
                    <a:pt x="2822" y="2171"/>
                  </a:lnTo>
                  <a:close/>
                  <a:moveTo>
                    <a:pt x="1354" y="2169"/>
                  </a:moveTo>
                  <a:lnTo>
                    <a:pt x="1354" y="2280"/>
                  </a:lnTo>
                  <a:lnTo>
                    <a:pt x="1516" y="2341"/>
                  </a:lnTo>
                  <a:lnTo>
                    <a:pt x="1516" y="2229"/>
                  </a:lnTo>
                  <a:lnTo>
                    <a:pt x="1354" y="2169"/>
                  </a:lnTo>
                  <a:close/>
                  <a:moveTo>
                    <a:pt x="3337" y="1803"/>
                  </a:moveTo>
                  <a:lnTo>
                    <a:pt x="3337" y="1976"/>
                  </a:lnTo>
                  <a:lnTo>
                    <a:pt x="3405" y="2002"/>
                  </a:lnTo>
                  <a:lnTo>
                    <a:pt x="3405" y="1827"/>
                  </a:lnTo>
                  <a:lnTo>
                    <a:pt x="3337" y="1803"/>
                  </a:lnTo>
                  <a:close/>
                  <a:moveTo>
                    <a:pt x="3643" y="1672"/>
                  </a:moveTo>
                  <a:lnTo>
                    <a:pt x="3643" y="1847"/>
                  </a:lnTo>
                  <a:lnTo>
                    <a:pt x="3710" y="1871"/>
                  </a:lnTo>
                  <a:lnTo>
                    <a:pt x="3710" y="1696"/>
                  </a:lnTo>
                  <a:lnTo>
                    <a:pt x="3643" y="1672"/>
                  </a:lnTo>
                  <a:close/>
                  <a:moveTo>
                    <a:pt x="1641" y="1633"/>
                  </a:moveTo>
                  <a:lnTo>
                    <a:pt x="1641" y="1744"/>
                  </a:lnTo>
                  <a:lnTo>
                    <a:pt x="1805" y="1804"/>
                  </a:lnTo>
                  <a:lnTo>
                    <a:pt x="1805" y="1694"/>
                  </a:lnTo>
                  <a:lnTo>
                    <a:pt x="1641" y="1633"/>
                  </a:lnTo>
                  <a:close/>
                  <a:moveTo>
                    <a:pt x="1354" y="1540"/>
                  </a:moveTo>
                  <a:lnTo>
                    <a:pt x="1354" y="1650"/>
                  </a:lnTo>
                  <a:lnTo>
                    <a:pt x="1516" y="1710"/>
                  </a:lnTo>
                  <a:lnTo>
                    <a:pt x="1516" y="1600"/>
                  </a:lnTo>
                  <a:lnTo>
                    <a:pt x="1354" y="1540"/>
                  </a:lnTo>
                  <a:close/>
                  <a:moveTo>
                    <a:pt x="1641" y="1433"/>
                  </a:moveTo>
                  <a:lnTo>
                    <a:pt x="1641" y="1543"/>
                  </a:lnTo>
                  <a:lnTo>
                    <a:pt x="1805" y="1603"/>
                  </a:lnTo>
                  <a:lnTo>
                    <a:pt x="1805" y="1493"/>
                  </a:lnTo>
                  <a:lnTo>
                    <a:pt x="1641" y="1433"/>
                  </a:lnTo>
                  <a:close/>
                  <a:moveTo>
                    <a:pt x="3337" y="1365"/>
                  </a:moveTo>
                  <a:lnTo>
                    <a:pt x="3337" y="1540"/>
                  </a:lnTo>
                  <a:lnTo>
                    <a:pt x="3405" y="1565"/>
                  </a:lnTo>
                  <a:lnTo>
                    <a:pt x="3405" y="1389"/>
                  </a:lnTo>
                  <a:lnTo>
                    <a:pt x="3337" y="1365"/>
                  </a:lnTo>
                  <a:close/>
                  <a:moveTo>
                    <a:pt x="1257" y="548"/>
                  </a:moveTo>
                  <a:lnTo>
                    <a:pt x="873" y="691"/>
                  </a:lnTo>
                  <a:lnTo>
                    <a:pt x="873" y="1195"/>
                  </a:lnTo>
                  <a:lnTo>
                    <a:pt x="1257" y="1052"/>
                  </a:lnTo>
                  <a:lnTo>
                    <a:pt x="1257" y="548"/>
                  </a:lnTo>
                  <a:close/>
                  <a:moveTo>
                    <a:pt x="1257" y="99"/>
                  </a:moveTo>
                  <a:lnTo>
                    <a:pt x="1098" y="558"/>
                  </a:lnTo>
                  <a:lnTo>
                    <a:pt x="1257" y="499"/>
                  </a:lnTo>
                  <a:lnTo>
                    <a:pt x="1257" y="99"/>
                  </a:lnTo>
                  <a:close/>
                  <a:moveTo>
                    <a:pt x="1257" y="0"/>
                  </a:moveTo>
                  <a:lnTo>
                    <a:pt x="1461" y="575"/>
                  </a:lnTo>
                  <a:lnTo>
                    <a:pt x="1686" y="658"/>
                  </a:lnTo>
                  <a:lnTo>
                    <a:pt x="1686" y="1211"/>
                  </a:lnTo>
                  <a:lnTo>
                    <a:pt x="1879" y="1282"/>
                  </a:lnTo>
                  <a:lnTo>
                    <a:pt x="1879" y="1957"/>
                  </a:lnTo>
                  <a:lnTo>
                    <a:pt x="2158" y="1855"/>
                  </a:lnTo>
                  <a:lnTo>
                    <a:pt x="2637" y="2031"/>
                  </a:lnTo>
                  <a:lnTo>
                    <a:pt x="2637" y="1503"/>
                  </a:lnTo>
                  <a:lnTo>
                    <a:pt x="3259" y="1271"/>
                  </a:lnTo>
                  <a:lnTo>
                    <a:pt x="3758" y="1454"/>
                  </a:lnTo>
                  <a:lnTo>
                    <a:pt x="3758" y="2507"/>
                  </a:lnTo>
                  <a:lnTo>
                    <a:pt x="4150" y="2361"/>
                  </a:lnTo>
                  <a:lnTo>
                    <a:pt x="4466" y="2476"/>
                  </a:lnTo>
                  <a:lnTo>
                    <a:pt x="4466" y="3303"/>
                  </a:lnTo>
                  <a:lnTo>
                    <a:pt x="4150" y="3303"/>
                  </a:lnTo>
                  <a:lnTo>
                    <a:pt x="4150" y="2430"/>
                  </a:lnTo>
                  <a:lnTo>
                    <a:pt x="3758" y="2576"/>
                  </a:lnTo>
                  <a:lnTo>
                    <a:pt x="3593" y="2636"/>
                  </a:lnTo>
                  <a:lnTo>
                    <a:pt x="3593" y="3303"/>
                  </a:lnTo>
                  <a:lnTo>
                    <a:pt x="3259" y="3303"/>
                  </a:lnTo>
                  <a:lnTo>
                    <a:pt x="3259" y="1341"/>
                  </a:lnTo>
                  <a:lnTo>
                    <a:pt x="2704" y="1548"/>
                  </a:lnTo>
                  <a:lnTo>
                    <a:pt x="2704" y="2054"/>
                  </a:lnTo>
                  <a:lnTo>
                    <a:pt x="3072" y="2190"/>
                  </a:lnTo>
                  <a:lnTo>
                    <a:pt x="3072" y="3303"/>
                  </a:lnTo>
                  <a:lnTo>
                    <a:pt x="2158" y="3303"/>
                  </a:lnTo>
                  <a:lnTo>
                    <a:pt x="2158" y="1924"/>
                  </a:lnTo>
                  <a:lnTo>
                    <a:pt x="1601" y="2130"/>
                  </a:lnTo>
                  <a:lnTo>
                    <a:pt x="1601" y="3303"/>
                  </a:lnTo>
                  <a:lnTo>
                    <a:pt x="1257" y="3306"/>
                  </a:lnTo>
                  <a:lnTo>
                    <a:pt x="1257" y="1122"/>
                  </a:lnTo>
                  <a:lnTo>
                    <a:pt x="700" y="1328"/>
                  </a:lnTo>
                  <a:lnTo>
                    <a:pt x="700" y="1882"/>
                  </a:lnTo>
                  <a:lnTo>
                    <a:pt x="938" y="1970"/>
                  </a:lnTo>
                  <a:lnTo>
                    <a:pt x="938" y="3303"/>
                  </a:lnTo>
                  <a:lnTo>
                    <a:pt x="622" y="3303"/>
                  </a:lnTo>
                  <a:lnTo>
                    <a:pt x="622" y="1924"/>
                  </a:lnTo>
                  <a:lnTo>
                    <a:pt x="65" y="2130"/>
                  </a:lnTo>
                  <a:lnTo>
                    <a:pt x="65" y="3303"/>
                  </a:lnTo>
                  <a:lnTo>
                    <a:pt x="0" y="3303"/>
                  </a:lnTo>
                  <a:lnTo>
                    <a:pt x="0" y="2085"/>
                  </a:lnTo>
                  <a:lnTo>
                    <a:pt x="622" y="1855"/>
                  </a:lnTo>
                  <a:lnTo>
                    <a:pt x="635" y="1860"/>
                  </a:lnTo>
                  <a:lnTo>
                    <a:pt x="635" y="1282"/>
                  </a:lnTo>
                  <a:lnTo>
                    <a:pt x="828" y="1211"/>
                  </a:lnTo>
                  <a:lnTo>
                    <a:pt x="828" y="658"/>
                  </a:lnTo>
                  <a:lnTo>
                    <a:pt x="1053" y="575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6D6D6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135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11219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7"/>
            <a:ext cx="5881454" cy="1045337"/>
          </a:xfrm>
          <a:prstGeom prst="rect">
            <a:avLst/>
          </a:prstGeom>
        </p:spPr>
      </p:pic>
      <p:sp>
        <p:nvSpPr>
          <p:cNvPr id="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37578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0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14498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12740" y="939282"/>
            <a:ext cx="8245475" cy="3751781"/>
          </a:xfrm>
          <a:prstGeom prst="rect">
            <a:avLst/>
          </a:prstGeom>
        </p:spPr>
        <p:txBody>
          <a:bodyPr/>
          <a:lstStyle>
            <a:lvl1pPr marL="169859" indent="-169859">
              <a:buClr>
                <a:schemeClr val="accent3"/>
              </a:buClr>
              <a:buFont typeface="Arial" panose="020B0604020202020204" pitchFamily="34" charset="0"/>
              <a:buChar char="•"/>
              <a:defRPr sz="1600" b="0" i="0">
                <a:latin typeface="Open Sans"/>
                <a:cs typeface="Open Sans"/>
              </a:defRPr>
            </a:lvl1pPr>
            <a:lvl2pPr marL="742931" indent="-285743"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latin typeface="Open Sans"/>
                <a:cs typeface="Open Sans"/>
              </a:defRPr>
            </a:lvl2pPr>
            <a:lvl3pPr marL="1142972" indent="-228594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3pPr>
            <a:lvl4pPr marL="1600160" indent="-228594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4pPr>
            <a:lvl5pPr marL="2057348" indent="-228594">
              <a:buClr>
                <a:schemeClr val="accent3"/>
              </a:buClr>
              <a:buFont typeface="Arial" panose="020B0604020202020204" pitchFamily="34" charset="0"/>
              <a:buChar char="•"/>
              <a:defRPr sz="10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8"/>
          <p:cNvSpPr>
            <a:spLocks noGrp="1"/>
          </p:cNvSpPr>
          <p:nvPr>
            <p:ph type="title" hasCustomPrompt="1"/>
          </p:nvPr>
        </p:nvSpPr>
        <p:spPr>
          <a:xfrm>
            <a:off x="2405850" y="148853"/>
            <a:ext cx="6214508" cy="339279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59053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_sep">
    <p:bg>
      <p:bgPr>
        <a:solidFill>
          <a:srgbClr val="E95A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56" name="TextBox 155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Dynatrace, LLC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dark_blue">
    <p:bg>
      <p:bgPr>
        <a:solidFill>
          <a:srgbClr val="006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+mj-lt"/>
                  <a:ea typeface="Calibri Light" charset="0"/>
                  <a:cs typeface="Calibri Light" charset="0"/>
                </a:rPr>
                <a:t>Confidential, Dynatrace, LLC</a:t>
              </a:r>
            </a:p>
            <a:p>
              <a:endParaRPr lang="en-US" sz="788" b="0" i="0" dirty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bg2"/>
                </a:solidFill>
                <a:latin typeface="+mj-lt"/>
                <a:ea typeface="BerninaSans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1500" b="0" i="0">
                <a:solidFill>
                  <a:schemeClr val="bg2"/>
                </a:solidFill>
                <a:latin typeface="+mj-lt"/>
                <a:ea typeface="BerninaSans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350" b="0" i="0">
                <a:solidFill>
                  <a:schemeClr val="bg2"/>
                </a:solidFill>
                <a:latin typeface="+mj-lt"/>
                <a:ea typeface="BerninaSans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350" b="0" i="0">
                <a:solidFill>
                  <a:schemeClr val="bg2"/>
                </a:solidFill>
                <a:latin typeface="+mj-lt"/>
                <a:ea typeface="BerninaSans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64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blue">
    <p:bg>
      <p:bgPr>
        <a:solidFill>
          <a:srgbClr val="188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Confidential, Dynatrace, LLC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buClr>
                <a:schemeClr val="bg1"/>
              </a:buClr>
              <a:defRPr sz="15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bg1"/>
              </a:buClr>
              <a:defRPr sz="135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bg1"/>
              </a:buClr>
              <a:defRPr sz="135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9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1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8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7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7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76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80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3103050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hf sldNum="0"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6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5" Type="http://schemas.openxmlformats.org/officeDocument/2006/relationships/image" Target="../media/image106.png"/><Relationship Id="rId10" Type="http://schemas.openxmlformats.org/officeDocument/2006/relationships/image" Target="../media/image65.png"/><Relationship Id="rId4" Type="http://schemas.openxmlformats.org/officeDocument/2006/relationships/image" Target="../media/image98.png"/><Relationship Id="rId9" Type="http://schemas.openxmlformats.org/officeDocument/2006/relationships/image" Target="../media/image37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3.png"/><Relationship Id="rId5" Type="http://schemas.openxmlformats.org/officeDocument/2006/relationships/image" Target="../media/image94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signin.dynatrace.com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68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3.jpe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3.jpeg"/><Relationship Id="rId7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166.png"/><Relationship Id="rId4" Type="http://schemas.openxmlformats.org/officeDocument/2006/relationships/image" Target="../media/image164.png"/><Relationship Id="rId9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141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3.png"/><Relationship Id="rId5" Type="http://schemas.openxmlformats.org/officeDocument/2006/relationships/image" Target="../media/image94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65.png"/><Relationship Id="rId18" Type="http://schemas.openxmlformats.org/officeDocument/2006/relationships/image" Target="../media/image199.png"/><Relationship Id="rId3" Type="http://schemas.openxmlformats.org/officeDocument/2006/relationships/image" Target="../media/image190.png"/><Relationship Id="rId7" Type="http://schemas.openxmlformats.org/officeDocument/2006/relationships/image" Target="../media/image56.png"/><Relationship Id="rId12" Type="http://schemas.openxmlformats.org/officeDocument/2006/relationships/image" Target="../media/image164.png"/><Relationship Id="rId17" Type="http://schemas.openxmlformats.org/officeDocument/2006/relationships/image" Target="../media/image198.png"/><Relationship Id="rId2" Type="http://schemas.openxmlformats.org/officeDocument/2006/relationships/image" Target="../media/image189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2.jpe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5" Type="http://schemas.openxmlformats.org/officeDocument/2006/relationships/image" Target="../media/image44.png"/><Relationship Id="rId10" Type="http://schemas.openxmlformats.org/officeDocument/2006/relationships/image" Target="../media/image194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6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6.png"/><Relationship Id="rId5" Type="http://schemas.openxmlformats.org/officeDocument/2006/relationships/image" Target="../media/image173.png"/><Relationship Id="rId4" Type="http://schemas.openxmlformats.org/officeDocument/2006/relationships/image" Target="../media/image1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github.com/akirasoft/dynatrace-resource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s://dynatrace.com/pcf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s://github.com/akirasoft/dynatrace-ufo-resource" TargetMode="External"/><Relationship Id="rId9" Type="http://schemas.openxmlformats.org/officeDocument/2006/relationships/hyperlink" Target="http://bit.ly/dteasytrave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7.png"/><Relationship Id="rId18" Type="http://schemas.openxmlformats.org/officeDocument/2006/relationships/image" Target="../media/image79.pn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https://github.com/Dynatrace/AWSDevOpsTutorial, </a:t>
            </a:r>
            <a:br>
              <a:rPr lang="en-US" sz="2000" dirty="0"/>
            </a:br>
            <a:r>
              <a:rPr lang="en-US" sz="2000" dirty="0"/>
              <a:t>ported to Concourse at </a:t>
            </a:r>
            <a:r>
              <a:rPr lang="en-US" sz="2000" kern="0" spc="10" dirty="0">
                <a:latin typeface="+mj-lt"/>
                <a:ea typeface="Monaco" charset="0"/>
                <a:cs typeface="Monaco" charset="0"/>
              </a:rPr>
              <a:t>https://github.com/akirasoft/PivotalDevOpsTutorial</a:t>
            </a:r>
            <a:endParaRPr lang="en-US" sz="2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32240" y="4371950"/>
            <a:ext cx="2093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Michael Villiger,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@mikevilliger</a:t>
            </a:r>
          </a:p>
        </p:txBody>
      </p:sp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47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18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483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179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895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946" y="3954262"/>
            <a:ext cx="1561579" cy="898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320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https://github.com/akirasoft/PivotalDevOpsTutorial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47382" y="207473"/>
            <a:ext cx="1780262" cy="3591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046945" y="178264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906942" y="960609"/>
            <a:ext cx="193450" cy="2429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4602" y="4011659"/>
            <a:ext cx="1451774" cy="84076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762289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574490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6374690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0412"/>
          <a:stretch/>
        </p:blipFill>
        <p:spPr>
          <a:xfrm>
            <a:off x="8231896" y="802558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1237761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 dirty="0"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</a:p>
          <a:p>
            <a:pPr algn="ctr">
              <a:lnSpc>
                <a:spcPct val="120000"/>
              </a:lnSpc>
            </a:pPr>
            <a:r>
              <a:rPr lang="en-US" sz="600" b="1" dirty="0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 dirty="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745064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3268242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5340633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3354638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3043511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 dirty="0">
                <a:latin typeface="Calibri Light" charset="0"/>
                <a:ea typeface="Calibri Light" charset="0"/>
                <a:cs typeface="Calibri Light" charset="0"/>
              </a:rPr>
              <a:t>Validate-via-monspec task</a:t>
            </a:r>
          </a:p>
          <a:p>
            <a:pPr algn="ctr">
              <a:lnSpc>
                <a:spcPct val="120000"/>
              </a:lnSpc>
            </a:pPr>
            <a:r>
              <a:rPr lang="en-US" sz="600" b="1" dirty="0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 dirty="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856884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 dirty="0"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</a:p>
          <a:p>
            <a:pPr algn="ctr">
              <a:lnSpc>
                <a:spcPct val="120000"/>
              </a:lnSpc>
            </a:pPr>
            <a:r>
              <a:rPr lang="en-US" sz="600" b="1" dirty="0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 dirty="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605677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 dirty="0">
                <a:latin typeface="Calibri Light" charset="0"/>
                <a:ea typeface="Calibri Light" charset="0"/>
                <a:cs typeface="Calibri Light" charset="0"/>
              </a:rPr>
              <a:t>Validate-via-monspec task</a:t>
            </a:r>
          </a:p>
          <a:p>
            <a:pPr algn="ctr">
              <a:lnSpc>
                <a:spcPct val="120000"/>
              </a:lnSpc>
            </a:pPr>
            <a:r>
              <a:rPr lang="en-US" sz="600" b="1" dirty="0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 dirty="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1175067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1136922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735495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803501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824504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817104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7252155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7277124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726251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556510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5346602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7128237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570725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672529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751451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837847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7053934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7155738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5FA6A28-6A17-42EA-8902-584F538764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0092" y="121829"/>
            <a:ext cx="568464" cy="56846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DDF4E4E-BD83-45AD-9087-3961BBD6EE6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54966" y="1739610"/>
            <a:ext cx="383660" cy="38366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E498967-8EB1-4555-A7BF-9D9744DC5D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35632" y="1748305"/>
            <a:ext cx="383660" cy="38366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268E93-2E3C-41B5-9EBE-DEC4111365B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1781" y="1732278"/>
            <a:ext cx="383660" cy="38366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1DB2755-DBFF-47B2-853B-56561A96119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10952" y="1781358"/>
            <a:ext cx="383660" cy="383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DF099-8F04-4A21-B177-6E3D660C90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975" y="864484"/>
            <a:ext cx="6964133" cy="45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92" grpId="0" animBg="1"/>
      <p:bldP spid="93" grpId="0" animBg="1"/>
      <p:bldP spid="94" grpId="0" animBg="1"/>
      <p:bldP spid="95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00" y="224575"/>
            <a:ext cx="7920880" cy="803672"/>
          </a:xfrm>
        </p:spPr>
        <p:txBody>
          <a:bodyPr/>
          <a:lstStyle/>
          <a:p>
            <a:r>
              <a:rPr lang="en-US" sz="4400" dirty="0"/>
              <a:t>A bit about Concourse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6B35DCF-D194-40E9-B995-3D450B390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75606"/>
            <a:ext cx="3672392" cy="36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Concourse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000" dirty="0"/>
              <a:t>Pipelines represented as YAML, checked in as part of codebase</a:t>
            </a:r>
          </a:p>
          <a:p>
            <a:r>
              <a:rPr lang="en-US" sz="2000" dirty="0"/>
              <a:t>Highly abstracted, everything runs in a container</a:t>
            </a:r>
          </a:p>
          <a:p>
            <a:r>
              <a:rPr lang="en-US" sz="2000" dirty="0"/>
              <a:t>Resources</a:t>
            </a:r>
          </a:p>
          <a:p>
            <a:pPr lvl="1"/>
            <a:r>
              <a:rPr lang="en-US" sz="2000" dirty="0"/>
              <a:t>External locations to look for changes, get files, push changes</a:t>
            </a:r>
          </a:p>
          <a:p>
            <a:pPr lvl="2"/>
            <a:r>
              <a:rPr lang="en-US" sz="2000" dirty="0"/>
              <a:t>i.e. Github, S3, PCF, Dynatrace</a:t>
            </a:r>
          </a:p>
          <a:p>
            <a:r>
              <a:rPr lang="en-US" sz="2000" dirty="0"/>
              <a:t>Jobs</a:t>
            </a:r>
          </a:p>
          <a:p>
            <a:pPr lvl="1"/>
            <a:r>
              <a:rPr lang="en-US" sz="2000" dirty="0"/>
              <a:t>Steps of your pipeline, made up of Resources and Tasks</a:t>
            </a:r>
          </a:p>
          <a:p>
            <a:r>
              <a:rPr lang="en-US" sz="2000" dirty="0"/>
              <a:t>Tasks</a:t>
            </a:r>
          </a:p>
          <a:p>
            <a:pPr lvl="1"/>
            <a:r>
              <a:rPr lang="en-US" sz="2000" dirty="0"/>
              <a:t>Arbitrary steps of your pipeline, things like bash scripts and so on</a:t>
            </a:r>
          </a:p>
        </p:txBody>
      </p:sp>
    </p:spTree>
    <p:extLst>
      <p:ext uri="{BB962C8B-B14F-4D97-AF65-F5344CB8AC3E}">
        <p14:creationId xmlns:p14="http://schemas.microsoft.com/office/powerpoint/2010/main" val="127464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out our first pipeline!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68BBC-B3EC-495A-AB2C-79478366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D3784C-E658-44F8-B036-CBE955C90759}"/>
              </a:ext>
            </a:extLst>
          </p:cNvPr>
          <p:cNvSpPr txBox="1"/>
          <p:nvPr/>
        </p:nvSpPr>
        <p:spPr>
          <a:xfrm>
            <a:off x="1370443" y="1734651"/>
            <a:ext cx="658593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fly -t aws set-pipeline -c ci/01-pipeline.yml -p PivotalDevOpsTutorial -l ci/credentials.yml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groups: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group main has been added: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name: main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jobs: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deploy-app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load-tests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push-to-prod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promote-new-version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&lt;snip&gt;…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apply configuration? [yN]: y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pipeline created!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you can view your pipeline here: https://bbl-env-ba-66f9ba8-concourse-lb-07041d6baa0ed7d4.elb.us-west-2.amazonaws.com/teams/main/pipelines/PivotalDevOpsTutorial</a:t>
            </a:r>
          </a:p>
          <a:p>
            <a:pPr lvl="0">
              <a:spcBef>
                <a:spcPts val="300"/>
              </a:spcBef>
              <a:defRPr/>
            </a:pPr>
            <a:endParaRPr lang="en-US" sz="900" b="1" kern="0" spc="10" dirty="0">
              <a:solidFill>
                <a:srgbClr val="C7C7C7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the pipeline is currently paused. to unpause, either: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run the unpause-pipeline command</a:t>
            </a:r>
          </a:p>
          <a:p>
            <a:pPr lvl="0">
              <a:spcBef>
                <a:spcPts val="300"/>
              </a:spcBef>
              <a:defRPr/>
            </a:pPr>
            <a:r>
              <a:rPr lang="en-US" sz="9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click play next to the pipeline in the web ui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Unpause the pipeline!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D075E-65AC-4D40-8313-B3B023B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9582"/>
            <a:ext cx="2867025" cy="280987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47104B8-453F-41A4-918D-6DB895EC5687}"/>
              </a:ext>
            </a:extLst>
          </p:cNvPr>
          <p:cNvSpPr/>
          <p:nvPr/>
        </p:nvSpPr>
        <p:spPr>
          <a:xfrm rot="9369760">
            <a:off x="2760201" y="3602651"/>
            <a:ext cx="648072" cy="79208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EC955-5E79-42DC-AE54-99FB440B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74" y="564519"/>
            <a:ext cx="5071090" cy="73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FC7FA-2E4C-46E4-92C4-1C57FD27C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96" y="1894731"/>
            <a:ext cx="5326851" cy="50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96D41-C4EB-42AA-B751-5744733E6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311" y="2967607"/>
            <a:ext cx="5479219" cy="736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294476-7E52-4A13-91D6-FBAFC2A82B06}"/>
              </a:ext>
            </a:extLst>
          </p:cNvPr>
          <p:cNvSpPr txBox="1">
            <a:spLocks/>
          </p:cNvSpPr>
          <p:nvPr/>
        </p:nvSpPr>
        <p:spPr>
          <a:xfrm>
            <a:off x="5076056" y="1296169"/>
            <a:ext cx="3246712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Transitions to this!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4E7311-16AE-405C-AA24-BAD0F1CB3D0A}"/>
              </a:ext>
            </a:extLst>
          </p:cNvPr>
          <p:cNvSpPr/>
          <p:nvPr/>
        </p:nvSpPr>
        <p:spPr>
          <a:xfrm rot="19964056">
            <a:off x="4747366" y="1401677"/>
            <a:ext cx="324129" cy="5206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D787CB-2A18-4D6A-88CC-7300E88CD387}"/>
              </a:ext>
            </a:extLst>
          </p:cNvPr>
          <p:cNvSpPr txBox="1">
            <a:spLocks/>
          </p:cNvSpPr>
          <p:nvPr/>
        </p:nvSpPr>
        <p:spPr>
          <a:xfrm>
            <a:off x="5088382" y="2362621"/>
            <a:ext cx="3246712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Transitions to this!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838D7C8-6674-47EA-BCAF-6B70617A3CBF}"/>
              </a:ext>
            </a:extLst>
          </p:cNvPr>
          <p:cNvSpPr/>
          <p:nvPr/>
        </p:nvSpPr>
        <p:spPr>
          <a:xfrm rot="19964056">
            <a:off x="4759692" y="2468129"/>
            <a:ext cx="324129" cy="5206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20E44E1-96E5-4938-A8C5-E488277D7F4A}"/>
              </a:ext>
            </a:extLst>
          </p:cNvPr>
          <p:cNvSpPr txBox="1">
            <a:spLocks/>
          </p:cNvSpPr>
          <p:nvPr/>
        </p:nvSpPr>
        <p:spPr>
          <a:xfrm>
            <a:off x="5185070" y="3700326"/>
            <a:ext cx="3246712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Transitions to this!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5EF9C2-77FA-4B13-B184-DCD8669197E2}"/>
              </a:ext>
            </a:extLst>
          </p:cNvPr>
          <p:cNvSpPr/>
          <p:nvPr/>
        </p:nvSpPr>
        <p:spPr>
          <a:xfrm rot="19964056">
            <a:off x="4856380" y="3805834"/>
            <a:ext cx="324129" cy="5206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50592-C343-4549-BAB2-49A11C1B0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560" y="4435398"/>
            <a:ext cx="5702970" cy="5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048126" cy="3356917"/>
          </a:xfrm>
        </p:spPr>
        <p:txBody>
          <a:bodyPr/>
          <a:lstStyle/>
          <a:p>
            <a:r>
              <a:rPr lang="en-US" sz="2000" dirty="0"/>
              <a:t>Pipeline pushes our app out to Pivotal Cloud Foundry</a:t>
            </a:r>
          </a:p>
          <a:p>
            <a:r>
              <a:rPr lang="en-US" sz="2000" dirty="0"/>
              <a:t>Runs some load against staging</a:t>
            </a:r>
          </a:p>
          <a:p>
            <a:r>
              <a:rPr lang="en-US" sz="2000" dirty="0"/>
              <a:t>We manually approve the release by pushing to prod</a:t>
            </a:r>
          </a:p>
          <a:p>
            <a:r>
              <a:rPr lang="en-US" sz="2000" dirty="0"/>
              <a:t>Pipeline automatically does a blue/green deployment, switching routes as necessary!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9D58B-B1B0-446D-A86B-97648D18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87041"/>
            <a:ext cx="4267200" cy="3171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1998A-E95B-44A7-8EA4-990BF11B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75" y="930344"/>
            <a:ext cx="4155065" cy="3356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0C58E-966D-4602-831F-DF7C5C80A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98" y="825401"/>
            <a:ext cx="3786784" cy="3497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25167-6C95-475E-B208-5EFA625D3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925" y="601799"/>
            <a:ext cx="3954798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BOSH add-on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356114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62" y="1999208"/>
            <a:ext cx="704669" cy="1264937"/>
          </a:xfrm>
          <a:prstGeom prst="rect">
            <a:avLst/>
          </a:prstGeom>
        </p:spPr>
      </p:pic>
      <p:grpSp>
        <p:nvGrpSpPr>
          <p:cNvPr id="72" name="组 71"/>
          <p:cNvGrpSpPr/>
          <p:nvPr/>
        </p:nvGrpSpPr>
        <p:grpSpPr>
          <a:xfrm>
            <a:off x="3656679" y="2868491"/>
            <a:ext cx="1871414" cy="773980"/>
            <a:chOff x="8039474" y="6307138"/>
            <a:chExt cx="4114800" cy="1701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474" y="6307138"/>
              <a:ext cx="4114800" cy="1701800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8679702" y="6916739"/>
              <a:ext cx="2667001" cy="6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kumimoji="1" lang="en-US" altLang="zh-CN" sz="1455" dirty="0">
                  <a:solidFill>
                    <a:srgbClr val="2AB6F4"/>
                  </a:solidFill>
                  <a:latin typeface="Calibri"/>
                  <a:ea typeface="宋体" panose="02010600030101010101" pitchFamily="2" charset="-122"/>
                </a:rPr>
                <a:t>IaaS</a:t>
              </a:r>
              <a:endParaRPr kumimoji="1" lang="zh-CN" altLang="en-US" sz="1455" dirty="0">
                <a:solidFill>
                  <a:srgbClr val="2AB6F4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 70"/>
          <p:cNvGrpSpPr/>
          <p:nvPr/>
        </p:nvGrpSpPr>
        <p:grpSpPr>
          <a:xfrm>
            <a:off x="3656679" y="2244687"/>
            <a:ext cx="1871414" cy="773980"/>
            <a:chOff x="8039474" y="4935538"/>
            <a:chExt cx="4114800" cy="17018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474" y="4935538"/>
              <a:ext cx="4114800" cy="17018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274" y="5527466"/>
              <a:ext cx="2240429" cy="473937"/>
            </a:xfrm>
            <a:prstGeom prst="rect">
              <a:avLst/>
            </a:prstGeom>
          </p:spPr>
        </p:pic>
      </p:grpSp>
      <p:grpSp>
        <p:nvGrpSpPr>
          <p:cNvPr id="70" name="组 69"/>
          <p:cNvGrpSpPr/>
          <p:nvPr/>
        </p:nvGrpSpPr>
        <p:grpSpPr>
          <a:xfrm>
            <a:off x="3656679" y="1620882"/>
            <a:ext cx="1871414" cy="773980"/>
            <a:chOff x="8039474" y="3563938"/>
            <a:chExt cx="4114800" cy="17018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474" y="3563938"/>
              <a:ext cx="4114800" cy="170180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679702" y="4052312"/>
              <a:ext cx="2667001" cy="6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kumimoji="1" lang="en-US" altLang="zh-CN" sz="1455" dirty="0">
                  <a:solidFill>
                    <a:srgbClr val="2AB6F4"/>
                  </a:solidFill>
                  <a:latin typeface="Calibri"/>
                  <a:ea typeface="宋体" panose="02010600030101010101" pitchFamily="2" charset="-122"/>
                </a:rPr>
                <a:t>User</a:t>
              </a:r>
              <a:endParaRPr kumimoji="1" lang="zh-CN" altLang="en-US" sz="1455" dirty="0">
                <a:solidFill>
                  <a:srgbClr val="2AB6F4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0" y="2530597"/>
            <a:ext cx="202159" cy="20215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05" y="1898128"/>
            <a:ext cx="202159" cy="2021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05" y="2530597"/>
            <a:ext cx="202159" cy="20215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05" y="3145737"/>
            <a:ext cx="202159" cy="20215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34" y="1898128"/>
            <a:ext cx="202159" cy="2021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34" y="2533910"/>
            <a:ext cx="202159" cy="2021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34" y="3154401"/>
            <a:ext cx="202159" cy="20215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3" y="2121225"/>
            <a:ext cx="3425150" cy="108588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13" y="3255481"/>
            <a:ext cx="2622290" cy="151330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14" y="1369705"/>
            <a:ext cx="3080592" cy="67823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888581" y="2259849"/>
            <a:ext cx="562138" cy="337172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MySQL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88581" y="2695212"/>
            <a:ext cx="562138" cy="337172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MongoDB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551883" y="2262117"/>
            <a:ext cx="1384789" cy="772536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Diego Cell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24592" y="2443236"/>
            <a:ext cx="1239371" cy="516227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Garden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28778" y="2613739"/>
            <a:ext cx="1017094" cy="277712"/>
            <a:chOff x="14794300" y="5746999"/>
            <a:chExt cx="2236350" cy="610622"/>
          </a:xfrm>
        </p:grpSpPr>
        <p:sp>
          <p:nvSpPr>
            <p:cNvPr id="46" name="矩形 45"/>
            <p:cNvSpPr/>
            <p:nvPr/>
          </p:nvSpPr>
          <p:spPr>
            <a:xfrm>
              <a:off x="14794300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4794300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5112626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5112626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5435012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5435012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5753338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753338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075108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075108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6393434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6393434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 dirty="0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6713738" y="574699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6713738" y="6040709"/>
              <a:ext cx="316912" cy="316912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kumimoji="1" lang="zh-CN" altLang="en-US" sz="819">
                <a:solidFill>
                  <a:srgbClr val="383A35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8072237" y="2262117"/>
            <a:ext cx="578022" cy="772536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Garden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8110652" y="2473213"/>
            <a:ext cx="503712" cy="503712"/>
          </a:xfrm>
          <a:prstGeom prst="ellipse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kumimoji="1" lang="en-US" altLang="zh-CN" sz="728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App</a:t>
            </a:r>
            <a:endParaRPr kumimoji="1" lang="en-US" altLang="zh-CN" sz="546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09" y="3550674"/>
            <a:ext cx="1426664" cy="1057002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16" y="3894602"/>
            <a:ext cx="797084" cy="635357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09" y="2500634"/>
            <a:ext cx="190607" cy="335006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74" y="2650907"/>
            <a:ext cx="375438" cy="127071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44" y="1694106"/>
            <a:ext cx="444749" cy="35233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09" y="3277048"/>
            <a:ext cx="444749" cy="352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5431" y="895866"/>
            <a:ext cx="77966" cy="100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8813" y="895866"/>
            <a:ext cx="77966" cy="1077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6440" y="892495"/>
            <a:ext cx="77966" cy="10770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2085" y="892102"/>
            <a:ext cx="77966" cy="10770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0836" y="893314"/>
            <a:ext cx="77966" cy="10770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3928" y="892626"/>
            <a:ext cx="77966" cy="107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131" y="2469621"/>
            <a:ext cx="326587" cy="3265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79" y="1842995"/>
            <a:ext cx="326587" cy="32658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22" y="3090950"/>
            <a:ext cx="326587" cy="3265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93" y="3898755"/>
            <a:ext cx="469708" cy="46970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00" y="2174432"/>
            <a:ext cx="264584" cy="26458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00" y="2613740"/>
            <a:ext cx="264584" cy="26458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82" y="2362321"/>
            <a:ext cx="264584" cy="264584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59" y="2672772"/>
            <a:ext cx="274053" cy="27405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740472" y="2622703"/>
            <a:ext cx="997598" cy="122472"/>
            <a:chOff x="14820010" y="5766707"/>
            <a:chExt cx="2193484" cy="269287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010" y="5766707"/>
              <a:ext cx="269287" cy="269287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566" y="5766707"/>
              <a:ext cx="269287" cy="269287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2250" y="5766707"/>
              <a:ext cx="269287" cy="269287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1047" y="5766707"/>
              <a:ext cx="269287" cy="269287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904" y="5766707"/>
              <a:ext cx="269287" cy="269287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0811" y="5766707"/>
              <a:ext cx="269287" cy="269287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4207" y="5766707"/>
              <a:ext cx="269287" cy="269287"/>
            </a:xfrm>
            <a:prstGeom prst="rect">
              <a:avLst/>
            </a:prstGeom>
          </p:spPr>
        </p:pic>
      </p:grpSp>
      <p:grpSp>
        <p:nvGrpSpPr>
          <p:cNvPr id="141" name="Group 140"/>
          <p:cNvGrpSpPr/>
          <p:nvPr/>
        </p:nvGrpSpPr>
        <p:grpSpPr>
          <a:xfrm>
            <a:off x="6740339" y="2761181"/>
            <a:ext cx="997598" cy="122472"/>
            <a:chOff x="14820010" y="5766707"/>
            <a:chExt cx="2193484" cy="269287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010" y="5766707"/>
              <a:ext cx="269287" cy="269287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566" y="5766707"/>
              <a:ext cx="269287" cy="269287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2250" y="5766707"/>
              <a:ext cx="269287" cy="269287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1047" y="5766707"/>
              <a:ext cx="269287" cy="269287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904" y="5766707"/>
              <a:ext cx="269287" cy="269287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0811" y="5766707"/>
              <a:ext cx="269287" cy="269287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4207" y="5766707"/>
              <a:ext cx="269287" cy="269287"/>
            </a:xfrm>
            <a:prstGeom prst="rect">
              <a:avLst/>
            </a:prstGeom>
          </p:spPr>
        </p:pic>
      </p:grp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646466" y="2088383"/>
            <a:ext cx="65" cy="1400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910" dirty="0">
              <a:solidFill>
                <a:srgbClr val="383A35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646984" y="2470879"/>
            <a:ext cx="65" cy="1260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19" dirty="0">
              <a:solidFill>
                <a:srgbClr val="383A3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2" y="1690072"/>
            <a:ext cx="3194111" cy="1813655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603216" y="1938749"/>
            <a:ext cx="2395667" cy="2183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endParaRPr lang="en-US" sz="819" dirty="0">
              <a:solidFill>
                <a:srgbClr val="383A35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8647" y="1842995"/>
            <a:ext cx="2442416" cy="13607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383A35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942" y="1842995"/>
            <a:ext cx="2423827" cy="1339365"/>
            <a:chOff x="7975608" y="370290"/>
            <a:chExt cx="5255105" cy="2628756"/>
          </a:xfrm>
        </p:grpSpPr>
        <p:sp>
          <p:nvSpPr>
            <p:cNvPr id="11" name="Rectangle 10"/>
            <p:cNvSpPr/>
            <p:nvPr/>
          </p:nvSpPr>
          <p:spPr>
            <a:xfrm>
              <a:off x="7975608" y="370290"/>
              <a:ext cx="5255105" cy="26287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819" dirty="0">
                <a:solidFill>
                  <a:srgbClr val="383A35"/>
                </a:solidFill>
                <a:latin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77346" y="506550"/>
              <a:ext cx="4714825" cy="22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$ bosh runtime-config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releases: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- {name: dynatrace-oneagent, version: 0.3.3}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addons: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- name: dynatrace-oneagent-addon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  jobs: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  - name: dynatrace-oneagent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    release: dynatrace-oneagent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$ bosh update runtime-config dynatrace-config.yml</a:t>
              </a:r>
            </a:p>
            <a:p>
              <a:pPr defTabSz="685800">
                <a:defRPr/>
              </a:pPr>
              <a:r>
                <a:rPr lang="en-US" sz="683" dirty="0">
                  <a:solidFill>
                    <a:srgbClr val="FFFFFF"/>
                  </a:solidFill>
                  <a:latin typeface="Calibri"/>
                </a:rPr>
                <a:t>$ bosh deploy</a:t>
              </a:r>
            </a:p>
          </p:txBody>
        </p:sp>
      </p:grpSp>
      <p:pic>
        <p:nvPicPr>
          <p:cNvPr id="150" name="Picture 1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0600" y="1846778"/>
            <a:ext cx="2452427" cy="1353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916" y="145844"/>
            <a:ext cx="74721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700" dirty="0">
                <a:solidFill>
                  <a:srgbClr val="FFFFFF"/>
                </a:solidFill>
                <a:latin typeface="Calibri Light" panose="020F0302020204030204" pitchFamily="34" charset="0"/>
              </a:rPr>
              <a:t>Dynatrace for Cloud Foundry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447903" y="764940"/>
            <a:ext cx="2112872" cy="771799"/>
            <a:chOff x="8597203" y="1019920"/>
            <a:chExt cx="2817163" cy="1029065"/>
          </a:xfrm>
        </p:grpSpPr>
        <p:pic>
          <p:nvPicPr>
            <p:cNvPr id="101" name="图片 3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203" y="1019921"/>
              <a:ext cx="1171026" cy="1027635"/>
            </a:xfrm>
            <a:prstGeom prst="rect">
              <a:avLst/>
            </a:prstGeom>
          </p:spPr>
        </p:pic>
        <p:pic>
          <p:nvPicPr>
            <p:cNvPr id="102" name="图片 3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972" y="1021350"/>
              <a:ext cx="1171026" cy="1027635"/>
            </a:xfrm>
            <a:prstGeom prst="rect">
              <a:avLst/>
            </a:prstGeom>
          </p:spPr>
        </p:pic>
        <p:pic>
          <p:nvPicPr>
            <p:cNvPr id="103" name="图片 40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340" y="1019920"/>
              <a:ext cx="1171026" cy="102763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903586" y="852353"/>
            <a:ext cx="1315187" cy="151215"/>
            <a:chOff x="9204780" y="1136470"/>
            <a:chExt cx="1753583" cy="201620"/>
          </a:xfrm>
        </p:grpSpPr>
        <p:pic>
          <p:nvPicPr>
            <p:cNvPr id="104" name="图片 88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780" y="1138829"/>
              <a:ext cx="103428" cy="194243"/>
            </a:xfrm>
            <a:prstGeom prst="rect">
              <a:avLst/>
            </a:prstGeom>
          </p:spPr>
        </p:pic>
        <p:pic>
          <p:nvPicPr>
            <p:cNvPr id="105" name="图片 9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809" y="1139338"/>
              <a:ext cx="105829" cy="198752"/>
            </a:xfrm>
            <a:prstGeom prst="rect">
              <a:avLst/>
            </a:prstGeom>
          </p:spPr>
        </p:pic>
        <p:pic>
          <p:nvPicPr>
            <p:cNvPr id="106" name="图片 9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3679" y="1136470"/>
              <a:ext cx="104684" cy="196602"/>
            </a:xfrm>
            <a:prstGeom prst="rect">
              <a:avLst/>
            </a:prstGeom>
          </p:spPr>
        </p:pic>
      </p:grp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B331823C-AB16-4E76-968F-85CAD980ED1A}"/>
              </a:ext>
            </a:extLst>
          </p:cNvPr>
          <p:cNvSpPr txBox="1">
            <a:spLocks/>
          </p:cNvSpPr>
          <p:nvPr/>
        </p:nvSpPr>
        <p:spPr>
          <a:xfrm>
            <a:off x="382788" y="3731371"/>
            <a:ext cx="4402567" cy="373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>
                <a:srgbClr val="1496FF"/>
              </a:buClr>
              <a:defRPr/>
            </a:pPr>
            <a:r>
              <a:rPr lang="en-US" sz="2100" dirty="0">
                <a:solidFill>
                  <a:srgbClr val="FFFFFF"/>
                </a:solidFill>
                <a:latin typeface="Calibri"/>
              </a:rPr>
              <a:t>Fully Automated</a:t>
            </a:r>
          </a:p>
          <a:p>
            <a:pPr marL="514350" lvl="1" indent="-171450" defTabSz="685800">
              <a:spcBef>
                <a:spcPts val="375"/>
              </a:spcBef>
              <a:buClr>
                <a:srgbClr val="1496FF"/>
              </a:buClr>
              <a:defRPr/>
            </a:pPr>
            <a:endParaRPr lang="en-US" sz="1800" dirty="0">
              <a:solidFill>
                <a:srgbClr val="383A35"/>
              </a:solidFill>
              <a:latin typeface="Calibri"/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BC343CDA-A46D-4A33-A8D9-03A46A007398}"/>
              </a:ext>
            </a:extLst>
          </p:cNvPr>
          <p:cNvSpPr txBox="1">
            <a:spLocks/>
          </p:cNvSpPr>
          <p:nvPr/>
        </p:nvSpPr>
        <p:spPr>
          <a:xfrm>
            <a:off x="382788" y="4055452"/>
            <a:ext cx="4402567" cy="373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>
                <a:srgbClr val="1496FF"/>
              </a:buClr>
              <a:defRPr/>
            </a:pPr>
            <a:r>
              <a:rPr lang="en-US" sz="2100" dirty="0">
                <a:solidFill>
                  <a:srgbClr val="FFFFFF"/>
                </a:solidFill>
                <a:latin typeface="Calibri"/>
              </a:rPr>
              <a:t>Full Stack</a:t>
            </a:r>
            <a:endParaRPr lang="en-US" sz="2100" dirty="0">
              <a:solidFill>
                <a:srgbClr val="383A35"/>
              </a:solidFill>
              <a:latin typeface="Calibri"/>
            </a:endParaRP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FD966157-B0B8-42E1-81CC-7D3226743FDB}"/>
              </a:ext>
            </a:extLst>
          </p:cNvPr>
          <p:cNvSpPr txBox="1">
            <a:spLocks/>
          </p:cNvSpPr>
          <p:nvPr/>
        </p:nvSpPr>
        <p:spPr>
          <a:xfrm>
            <a:off x="382788" y="4368462"/>
            <a:ext cx="4402567" cy="373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>
                <a:srgbClr val="1496FF"/>
              </a:buClr>
              <a:defRPr/>
            </a:pPr>
            <a:r>
              <a:rPr lang="en-US" sz="2100" dirty="0">
                <a:solidFill>
                  <a:srgbClr val="FFFFFF"/>
                </a:solidFill>
                <a:latin typeface="Calibri"/>
              </a:rPr>
              <a:t>Powered by Artificial Intelligence</a:t>
            </a:r>
            <a:endParaRPr lang="en-US" sz="2100" dirty="0">
              <a:solidFill>
                <a:srgbClr val="383A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6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8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3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3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300"/>
                            </p:stCondLst>
                            <p:childTnLst>
                              <p:par>
                                <p:cTn id="1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8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3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8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60" grpId="0" animBg="1"/>
      <p:bldP spid="61" grpId="0" animBg="1"/>
      <p:bldP spid="99" grpId="0"/>
      <p:bldP spid="100" grpId="0"/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BOSH add-on lit up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Isolation segments for each workshop attendee</a:t>
            </a:r>
          </a:p>
          <a:p>
            <a:r>
              <a:rPr lang="en-US" sz="2400" dirty="0"/>
              <a:t>Essentially a segregated slice of what is shown in the previous slide’s animation:</a:t>
            </a:r>
          </a:p>
          <a:p>
            <a:pPr lvl="1"/>
            <a:r>
              <a:rPr lang="en-US" sz="2400" dirty="0"/>
              <a:t>1 isolated router</a:t>
            </a:r>
          </a:p>
          <a:p>
            <a:pPr lvl="1"/>
            <a:r>
              <a:rPr lang="en-US" sz="2400" dirty="0"/>
              <a:t>1 isolated diego cell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E945F3-B069-4774-B9DF-07C2B33B6F1E}"/>
              </a:ext>
            </a:extLst>
          </p:cNvPr>
          <p:cNvGrpSpPr/>
          <p:nvPr/>
        </p:nvGrpSpPr>
        <p:grpSpPr>
          <a:xfrm>
            <a:off x="4786057" y="2992017"/>
            <a:ext cx="2492477" cy="1346046"/>
            <a:chOff x="5535672" y="3368830"/>
            <a:chExt cx="1384789" cy="772536"/>
          </a:xfrm>
        </p:grpSpPr>
        <p:sp>
          <p:nvSpPr>
            <p:cNvPr id="6" name="矩形 43">
              <a:extLst>
                <a:ext uri="{FF2B5EF4-FFF2-40B4-BE49-F238E27FC236}">
                  <a16:creationId xmlns:a16="http://schemas.microsoft.com/office/drawing/2014/main" id="{2CCB60E5-1B4F-49D4-B7F9-5BE790944E73}"/>
                </a:ext>
              </a:extLst>
            </p:cNvPr>
            <p:cNvSpPr/>
            <p:nvPr/>
          </p:nvSpPr>
          <p:spPr>
            <a:xfrm>
              <a:off x="5535672" y="3368830"/>
              <a:ext cx="1384789" cy="772536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kumimoji="1" lang="en-US" altLang="zh-CN" sz="819" dirty="0">
                  <a:solidFill>
                    <a:srgbClr val="82D8F9"/>
                  </a:solidFill>
                  <a:latin typeface="Calibri"/>
                  <a:ea typeface="宋体" panose="02010600030101010101" pitchFamily="2" charset="-122"/>
                </a:rPr>
                <a:t>Diego Cell</a:t>
              </a:r>
              <a:endParaRPr kumimoji="1" lang="zh-CN" altLang="en-US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矩形 44">
              <a:extLst>
                <a:ext uri="{FF2B5EF4-FFF2-40B4-BE49-F238E27FC236}">
                  <a16:creationId xmlns:a16="http://schemas.microsoft.com/office/drawing/2014/main" id="{44AFB3AE-16C9-42E3-9666-C9EB6434EE15}"/>
                </a:ext>
              </a:extLst>
            </p:cNvPr>
            <p:cNvSpPr/>
            <p:nvPr/>
          </p:nvSpPr>
          <p:spPr>
            <a:xfrm>
              <a:off x="5608381" y="3549949"/>
              <a:ext cx="1239371" cy="516227"/>
            </a:xfrm>
            <a:prstGeom prst="rect">
              <a:avLst/>
            </a:prstGeom>
            <a:solidFill>
              <a:srgbClr val="008CDB"/>
            </a:solidFill>
            <a:ln>
              <a:solidFill>
                <a:srgbClr val="2AB6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kumimoji="1" lang="en-US" altLang="zh-CN" sz="819" dirty="0">
                  <a:solidFill>
                    <a:srgbClr val="82D8F9"/>
                  </a:solidFill>
                  <a:latin typeface="Calibri"/>
                  <a:ea typeface="宋体" panose="02010600030101010101" pitchFamily="2" charset="-122"/>
                </a:rPr>
                <a:t>Garden</a:t>
              </a:r>
              <a:endParaRPr kumimoji="1" lang="zh-CN" altLang="en-US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8DE86C-5A38-4460-9AA9-D3683163AC01}"/>
                </a:ext>
              </a:extLst>
            </p:cNvPr>
            <p:cNvGrpSpPr/>
            <p:nvPr/>
          </p:nvGrpSpPr>
          <p:grpSpPr>
            <a:xfrm>
              <a:off x="5712567" y="3720452"/>
              <a:ext cx="1017094" cy="277712"/>
              <a:chOff x="14794300" y="5746999"/>
              <a:chExt cx="2236350" cy="610622"/>
            </a:xfrm>
          </p:grpSpPr>
          <p:sp>
            <p:nvSpPr>
              <p:cNvPr id="9" name="矩形 45">
                <a:extLst>
                  <a:ext uri="{FF2B5EF4-FFF2-40B4-BE49-F238E27FC236}">
                    <a16:creationId xmlns:a16="http://schemas.microsoft.com/office/drawing/2014/main" id="{51F5AB4E-5407-4F43-993E-2D74D530E7F3}"/>
                  </a:ext>
                </a:extLst>
              </p:cNvPr>
              <p:cNvSpPr/>
              <p:nvPr/>
            </p:nvSpPr>
            <p:spPr>
              <a:xfrm>
                <a:off x="14794300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矩形 46">
                <a:extLst>
                  <a:ext uri="{FF2B5EF4-FFF2-40B4-BE49-F238E27FC236}">
                    <a16:creationId xmlns:a16="http://schemas.microsoft.com/office/drawing/2014/main" id="{5C85DB31-A224-4BA0-855C-9564C2A91B5B}"/>
                  </a:ext>
                </a:extLst>
              </p:cNvPr>
              <p:cNvSpPr/>
              <p:nvPr/>
            </p:nvSpPr>
            <p:spPr>
              <a:xfrm>
                <a:off x="14794300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矩形 47">
                <a:extLst>
                  <a:ext uri="{FF2B5EF4-FFF2-40B4-BE49-F238E27FC236}">
                    <a16:creationId xmlns:a16="http://schemas.microsoft.com/office/drawing/2014/main" id="{53C94C40-88BC-437F-82D6-30F2D93CE41D}"/>
                  </a:ext>
                </a:extLst>
              </p:cNvPr>
              <p:cNvSpPr/>
              <p:nvPr/>
            </p:nvSpPr>
            <p:spPr>
              <a:xfrm>
                <a:off x="15112626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48">
                <a:extLst>
                  <a:ext uri="{FF2B5EF4-FFF2-40B4-BE49-F238E27FC236}">
                    <a16:creationId xmlns:a16="http://schemas.microsoft.com/office/drawing/2014/main" id="{84C7A8CA-ACCF-4EC9-A5F1-B514160E7398}"/>
                  </a:ext>
                </a:extLst>
              </p:cNvPr>
              <p:cNvSpPr/>
              <p:nvPr/>
            </p:nvSpPr>
            <p:spPr>
              <a:xfrm>
                <a:off x="15112626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49">
                <a:extLst>
                  <a:ext uri="{FF2B5EF4-FFF2-40B4-BE49-F238E27FC236}">
                    <a16:creationId xmlns:a16="http://schemas.microsoft.com/office/drawing/2014/main" id="{7441B61A-17DB-4D93-BF7C-5FF35C702E09}"/>
                  </a:ext>
                </a:extLst>
              </p:cNvPr>
              <p:cNvSpPr/>
              <p:nvPr/>
            </p:nvSpPr>
            <p:spPr>
              <a:xfrm>
                <a:off x="15435012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50">
                <a:extLst>
                  <a:ext uri="{FF2B5EF4-FFF2-40B4-BE49-F238E27FC236}">
                    <a16:creationId xmlns:a16="http://schemas.microsoft.com/office/drawing/2014/main" id="{9C857C2F-4A9B-43EC-A29E-32B36C1B72FF}"/>
                  </a:ext>
                </a:extLst>
              </p:cNvPr>
              <p:cNvSpPr/>
              <p:nvPr/>
            </p:nvSpPr>
            <p:spPr>
              <a:xfrm>
                <a:off x="15435012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51">
                <a:extLst>
                  <a:ext uri="{FF2B5EF4-FFF2-40B4-BE49-F238E27FC236}">
                    <a16:creationId xmlns:a16="http://schemas.microsoft.com/office/drawing/2014/main" id="{69B0B135-87D4-4A4D-AB5B-DA1942759479}"/>
                  </a:ext>
                </a:extLst>
              </p:cNvPr>
              <p:cNvSpPr/>
              <p:nvPr/>
            </p:nvSpPr>
            <p:spPr>
              <a:xfrm>
                <a:off x="15753338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矩形 52">
                <a:extLst>
                  <a:ext uri="{FF2B5EF4-FFF2-40B4-BE49-F238E27FC236}">
                    <a16:creationId xmlns:a16="http://schemas.microsoft.com/office/drawing/2014/main" id="{A5F5348C-5CC7-458E-9E0B-0AC71790D00E}"/>
                  </a:ext>
                </a:extLst>
              </p:cNvPr>
              <p:cNvSpPr/>
              <p:nvPr/>
            </p:nvSpPr>
            <p:spPr>
              <a:xfrm>
                <a:off x="15753338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矩形 53">
                <a:extLst>
                  <a:ext uri="{FF2B5EF4-FFF2-40B4-BE49-F238E27FC236}">
                    <a16:creationId xmlns:a16="http://schemas.microsoft.com/office/drawing/2014/main" id="{B9CC1BE2-B390-4915-845E-6026694A7783}"/>
                  </a:ext>
                </a:extLst>
              </p:cNvPr>
              <p:cNvSpPr/>
              <p:nvPr/>
            </p:nvSpPr>
            <p:spPr>
              <a:xfrm>
                <a:off x="16075108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54">
                <a:extLst>
                  <a:ext uri="{FF2B5EF4-FFF2-40B4-BE49-F238E27FC236}">
                    <a16:creationId xmlns:a16="http://schemas.microsoft.com/office/drawing/2014/main" id="{ED477534-C1A7-4CA1-8585-391F056A8D22}"/>
                  </a:ext>
                </a:extLst>
              </p:cNvPr>
              <p:cNvSpPr/>
              <p:nvPr/>
            </p:nvSpPr>
            <p:spPr>
              <a:xfrm>
                <a:off x="16075108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55">
                <a:extLst>
                  <a:ext uri="{FF2B5EF4-FFF2-40B4-BE49-F238E27FC236}">
                    <a16:creationId xmlns:a16="http://schemas.microsoft.com/office/drawing/2014/main" id="{E620E30C-8310-45FF-B6A6-071017A8F1D7}"/>
                  </a:ext>
                </a:extLst>
              </p:cNvPr>
              <p:cNvSpPr/>
              <p:nvPr/>
            </p:nvSpPr>
            <p:spPr>
              <a:xfrm>
                <a:off x="16393434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56">
                <a:extLst>
                  <a:ext uri="{FF2B5EF4-FFF2-40B4-BE49-F238E27FC236}">
                    <a16:creationId xmlns:a16="http://schemas.microsoft.com/office/drawing/2014/main" id="{0D9E7B08-37B7-4B22-9A6F-398702C0EEA5}"/>
                  </a:ext>
                </a:extLst>
              </p:cNvPr>
              <p:cNvSpPr/>
              <p:nvPr/>
            </p:nvSpPr>
            <p:spPr>
              <a:xfrm>
                <a:off x="16393434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 dirty="0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矩形 57">
                <a:extLst>
                  <a:ext uri="{FF2B5EF4-FFF2-40B4-BE49-F238E27FC236}">
                    <a16:creationId xmlns:a16="http://schemas.microsoft.com/office/drawing/2014/main" id="{FC56515C-06AD-454A-B82E-20CD551F7839}"/>
                  </a:ext>
                </a:extLst>
              </p:cNvPr>
              <p:cNvSpPr/>
              <p:nvPr/>
            </p:nvSpPr>
            <p:spPr>
              <a:xfrm>
                <a:off x="16713738" y="574699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矩形 58">
                <a:extLst>
                  <a:ext uri="{FF2B5EF4-FFF2-40B4-BE49-F238E27FC236}">
                    <a16:creationId xmlns:a16="http://schemas.microsoft.com/office/drawing/2014/main" id="{FE11B0CB-D889-4E10-A2E1-B1938EB39C9C}"/>
                  </a:ext>
                </a:extLst>
              </p:cNvPr>
              <p:cNvSpPr/>
              <p:nvPr/>
            </p:nvSpPr>
            <p:spPr>
              <a:xfrm>
                <a:off x="16713738" y="6040709"/>
                <a:ext cx="316912" cy="316912"/>
              </a:xfrm>
              <a:prstGeom prst="rect">
                <a:avLst/>
              </a:prstGeom>
              <a:solidFill>
                <a:srgbClr val="008CDB"/>
              </a:solidFill>
              <a:ln>
                <a:solidFill>
                  <a:srgbClr val="2AB6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kumimoji="1" lang="zh-CN" altLang="en-US" sz="819">
                  <a:solidFill>
                    <a:srgbClr val="383A35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22BA99-CC3B-4778-904B-6FBEDA143F5C}"/>
                </a:ext>
              </a:extLst>
            </p:cNvPr>
            <p:cNvGrpSpPr/>
            <p:nvPr/>
          </p:nvGrpSpPr>
          <p:grpSpPr>
            <a:xfrm>
              <a:off x="5724261" y="3729416"/>
              <a:ext cx="997598" cy="122472"/>
              <a:chOff x="14820010" y="5766707"/>
              <a:chExt cx="2193484" cy="26928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6962AFB-6C7B-4E11-AD2A-49EF43C30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0010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1D8849B-0780-424C-B12D-0E9AB738D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566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87FEF6E-A8FA-47C1-90C9-474EF6D79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2250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A8222FC-6AA2-4F9E-8374-2B5C62719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1047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192088F-4529-4F6D-B697-5F9092D66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4904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6465BF6-DF8A-4962-A704-5E72CB60F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0811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DACFBE-4014-426C-A707-6AF3CD24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4207" y="5766707"/>
                <a:ext cx="269287" cy="269287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F073E1-A9C6-4C81-9268-263FF3B06830}"/>
                </a:ext>
              </a:extLst>
            </p:cNvPr>
            <p:cNvGrpSpPr/>
            <p:nvPr/>
          </p:nvGrpSpPr>
          <p:grpSpPr>
            <a:xfrm>
              <a:off x="5724128" y="3867894"/>
              <a:ext cx="997598" cy="122472"/>
              <a:chOff x="14820010" y="5766707"/>
              <a:chExt cx="2193484" cy="26928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484E53A-FB94-4AB8-BD62-B74A431EC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0010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68831EE-3220-4B22-82AF-B31B6CD15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566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8B3C1E0-E815-4AAF-B5A4-E76900387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2250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446353B-4AF6-4749-9C6C-F1CCD7577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1047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EB51F66-89DB-4472-B4B6-B31C2FD31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4904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37B1608-AE2A-4CF9-9267-2F6694148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20811" y="5766707"/>
                <a:ext cx="269287" cy="26928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A9B759A-8904-4E49-9797-F44207F1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4207" y="5766707"/>
                <a:ext cx="269287" cy="269287"/>
              </a:xfrm>
              <a:prstGeom prst="rect">
                <a:avLst/>
              </a:prstGeom>
            </p:spPr>
          </p:pic>
        </p:grpSp>
      </p:grpSp>
      <p:sp>
        <p:nvSpPr>
          <p:cNvPr id="40" name="矩形 43">
            <a:extLst>
              <a:ext uri="{FF2B5EF4-FFF2-40B4-BE49-F238E27FC236}">
                <a16:creationId xmlns:a16="http://schemas.microsoft.com/office/drawing/2014/main" id="{3ADB82C4-534D-4933-A49A-5E35B14E4D9C}"/>
              </a:ext>
            </a:extLst>
          </p:cNvPr>
          <p:cNvSpPr/>
          <p:nvPr/>
        </p:nvSpPr>
        <p:spPr>
          <a:xfrm>
            <a:off x="4784122" y="2287195"/>
            <a:ext cx="2492477" cy="337661"/>
          </a:xfrm>
          <a:prstGeom prst="rect">
            <a:avLst/>
          </a:prstGeom>
          <a:solidFill>
            <a:srgbClr val="008CDB"/>
          </a:solidFill>
          <a:ln>
            <a:solidFill>
              <a:srgbClr val="2AB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kumimoji="1" lang="en-US" altLang="zh-CN" sz="819" dirty="0">
                <a:solidFill>
                  <a:srgbClr val="82D8F9"/>
                </a:solidFill>
                <a:latin typeface="Calibri"/>
                <a:ea typeface="宋体" panose="02010600030101010101" pitchFamily="2" charset="-122"/>
              </a:rPr>
              <a:t>gorouter</a:t>
            </a:r>
            <a:endParaRPr kumimoji="1" lang="zh-CN" altLang="en-US" sz="819" dirty="0">
              <a:solidFill>
                <a:srgbClr val="82D8F9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41" name="图片 92">
            <a:extLst>
              <a:ext uri="{FF2B5EF4-FFF2-40B4-BE49-F238E27FC236}">
                <a16:creationId xmlns:a16="http://schemas.microsoft.com/office/drawing/2014/main" id="{6847AA8D-9CF7-47FC-AB87-9CC3F84A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49" y="2621305"/>
            <a:ext cx="444749" cy="3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BB30A-F9BF-4321-88B0-9AFD5D62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90" y="920004"/>
            <a:ext cx="7180820" cy="422349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5843294" y="2637767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FullStack Monitoring Details  of each PCF host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768078"/>
            <a:ext cx="7344816" cy="803672"/>
          </a:xfrm>
        </p:spPr>
        <p:txBody>
          <a:bodyPr/>
          <a:lstStyle/>
          <a:p>
            <a:r>
              <a:rPr lang="en-US" sz="3200" dirty="0"/>
              <a:t>PRE-REQUISITES</a:t>
            </a:r>
            <a:br>
              <a:rPr lang="en-US" dirty="0"/>
            </a:br>
            <a:r>
              <a:rPr lang="en-US" dirty="0"/>
              <a:t>Dynatrace SaaS</a:t>
            </a:r>
            <a:br>
              <a:rPr lang="en-US" dirty="0"/>
            </a:br>
            <a:r>
              <a:rPr lang="en-US" dirty="0"/>
              <a:t>git repo</a:t>
            </a:r>
            <a:br>
              <a:rPr lang="en-US" dirty="0"/>
            </a:br>
            <a:r>
              <a:rPr lang="en-US" dirty="0"/>
              <a:t>fly cli</a:t>
            </a:r>
            <a:br>
              <a:rPr lang="en-US" dirty="0"/>
            </a:br>
            <a:r>
              <a:rPr lang="en-US" dirty="0"/>
              <a:t>BOSH add-on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Dynatrace Concourse Resource do? And WHY can it FAIL?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2743466" y="1286613"/>
            <a:ext cx="6043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617997" cy="48266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Monspec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Issues REST API request to Dynatrace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DeploymentGroup:Staging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FE316A-D94B-42D2-B3BD-369756698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25605" y="2173067"/>
            <a:ext cx="568464" cy="568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A2A34F-441A-4D27-8DAF-6B2AB3F7B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75875" y="986461"/>
            <a:ext cx="823262" cy="82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70D3B1-C61A-4A02-9ADC-CB230D1FA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023471"/>
            <a:ext cx="3101808" cy="66611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6914992" y="1242860"/>
            <a:ext cx="1550904" cy="187049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AB2FD-B695-4D20-BE00-8A4B4B971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2" y="3675150"/>
            <a:ext cx="3744962" cy="68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F1D9-8954-40A1-9366-E466AFF3A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7" y="915493"/>
            <a:ext cx="1891713" cy="202331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F0B5AD81-B88C-4A5B-ACE2-8F8DA6BD0C32}"/>
              </a:ext>
            </a:extLst>
          </p:cNvPr>
          <p:cNvSpPr/>
          <p:nvPr/>
        </p:nvSpPr>
        <p:spPr>
          <a:xfrm>
            <a:off x="1475437" y="3159891"/>
            <a:ext cx="288032" cy="303464"/>
          </a:xfrm>
          <a:prstGeom prst="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2DF6FB7-7F32-4282-856B-C71322BFE330}"/>
              </a:ext>
            </a:extLst>
          </p:cNvPr>
          <p:cNvSpPr/>
          <p:nvPr/>
        </p:nvSpPr>
        <p:spPr>
          <a:xfrm rot="7287465" flipH="1">
            <a:off x="2751322" y="2601157"/>
            <a:ext cx="119308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E28E40-EA03-497B-908A-B49537DF6E7E}"/>
              </a:ext>
            </a:extLst>
          </p:cNvPr>
          <p:cNvSpPr/>
          <p:nvPr/>
        </p:nvSpPr>
        <p:spPr>
          <a:xfrm>
            <a:off x="1098678" y="1429909"/>
            <a:ext cx="1550904" cy="259677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18" grpId="0" animBg="1"/>
      <p:bldP spid="32" grpId="0"/>
      <p:bldP spid="29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rot="21039823" flipH="1">
            <a:off x="3229292" y="2137197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196299" y="2427734"/>
            <a:ext cx="4117573" cy="8050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Variable, already part of CloudFoundry app manifest!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env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02941-4044-4320-A7AD-FAEA21BE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2" y="1015078"/>
            <a:ext cx="5887895" cy="4062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Blue vs Green Tags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2267744" y="915566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DeploymentColor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rot="21039823" flipH="1">
            <a:off x="2360428" y="1887228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3419627" y="2212710"/>
            <a:ext cx="4117573" cy="8050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Variable, already part of CloudFoundry app manifest!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3203848" y="3911370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env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409251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ServiceName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http://$pcfstage-app-suffix.apps.pcfeu.dev.dynatracelabs.com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Second Pipeline: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998308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Concourse to prepare a Custom Device to store our monspec data!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6190-92F5-4092-AF0E-172D2FE6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" y="930344"/>
            <a:ext cx="5724128" cy="1285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B5715-D856-4CFE-A186-1BA3A3CC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30816"/>
            <a:ext cx="3232600" cy="1285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4FD83-889A-45F6-8A1B-B9DBE8BA5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15" y="2927464"/>
            <a:ext cx="4211960" cy="10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out the second pipeline!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68BBC-B3EC-495A-AB2C-79478366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D3784C-E658-44F8-B036-CBE955C90759}"/>
              </a:ext>
            </a:extLst>
          </p:cNvPr>
          <p:cNvSpPr txBox="1"/>
          <p:nvPr/>
        </p:nvSpPr>
        <p:spPr>
          <a:xfrm>
            <a:off x="1370443" y="1734651"/>
            <a:ext cx="6585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fly -t aws set-pipeline -c ci/02-pipeline.yml -p PivotalDevOpsTutorial -l ci/credentials.yml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groups: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group main has changed: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name: main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jobs: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deploy-app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load-tests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push-to-prod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load-tests-prod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promote-new-version</a:t>
            </a:r>
          </a:p>
          <a:p>
            <a:pPr lvl="0">
              <a:defRPr/>
            </a:pPr>
            <a:endParaRPr lang="en-US" sz="1000" b="1" kern="0" spc="10" dirty="0">
              <a:solidFill>
                <a:srgbClr val="C7C7C7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group init has been added: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name: init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jobs: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init-dynatrace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&lt;snip&gt;…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apply configuration? [yN]: y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configuration updated</a:t>
            </a:r>
          </a:p>
        </p:txBody>
      </p:sp>
    </p:spTree>
    <p:extLst>
      <p:ext uri="{BB962C8B-B14F-4D97-AF65-F5344CB8AC3E}">
        <p14:creationId xmlns:p14="http://schemas.microsoft.com/office/powerpoint/2010/main" val="377865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1D7FD-AE10-4689-A0CA-2D6767F1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76" y="1131590"/>
            <a:ext cx="4340840" cy="1591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3477364" y="1131590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Service renamed based on rules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1763688" y="1539771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DeploymentGroup 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5F89-AD53-4248-8622-C72253B5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43" y="1995686"/>
            <a:ext cx="3200605" cy="285978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A0B9906-1AFD-4E5E-8C37-3A13040AE45D}"/>
              </a:ext>
            </a:extLst>
          </p:cNvPr>
          <p:cNvSpPr/>
          <p:nvPr/>
        </p:nvSpPr>
        <p:spPr>
          <a:xfrm>
            <a:off x="2222007" y="3391480"/>
            <a:ext cx="3153836" cy="7200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Created by </a:t>
            </a:r>
            <a:r>
              <a:rPr lang="en-US" sz="1200" i="1" u="sng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A07F9E-B2C5-4D80-9937-A600E5B8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4226"/>
            <a:ext cx="3600400" cy="1603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8E086-7871-4AFF-B3E7-EC0B94B6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98645"/>
            <a:ext cx="4070122" cy="1515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CloudFoundry manifests used for Staging &amp; Production: We can validate in Dynatrace!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1475656" y="2692693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660231" y="2571750"/>
            <a:ext cx="172819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 and blue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5E4F0-808C-48E3-905E-24617B80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45203"/>
            <a:ext cx="5819775" cy="1143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96D07F-4F5E-4DAF-B934-49E04DFD1E39}"/>
              </a:ext>
            </a:extLst>
          </p:cNvPr>
          <p:cNvSpPr/>
          <p:nvPr/>
        </p:nvSpPr>
        <p:spPr>
          <a:xfrm flipH="1">
            <a:off x="2336118" y="965052"/>
            <a:ext cx="237989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Appname Dynamically configured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286C56-E0CD-4127-BDBD-EE72A5E83C20}"/>
              </a:ext>
            </a:extLst>
          </p:cNvPr>
          <p:cNvSpPr/>
          <p:nvPr/>
        </p:nvSpPr>
        <p:spPr>
          <a:xfrm rot="19673540" flipH="1">
            <a:off x="6574825" y="1454838"/>
            <a:ext cx="237989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Appname Dynamically configured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2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Tenant URL and apitoken to Mike so that he can rollout BOSH add-on to CloudFoundry isolation segments configured to point to your tenant!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Concourse also used to deploy a “Load Test” via artillery…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8821D-C4F3-4E8A-BB6B-D7973932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59582"/>
            <a:ext cx="4400524" cy="263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57A57-4199-4268-B9A4-E881513A4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355726"/>
            <a:ext cx="2693638" cy="25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–e DT_TAGS=BLUE</a:t>
            </a:r>
          </a:p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 tag srv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 evt push host .*demo version=123 source={code_deploy}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 evt push pg tomcat1 desc=JVMMemIncr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Smartscape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5" name="Picture 34" descr="Image result for cloudfoundry icon">
            <a:extLst>
              <a:ext uri="{FF2B5EF4-FFF2-40B4-BE49-F238E27FC236}">
                <a16:creationId xmlns:a16="http://schemas.microsoft.com/office/drawing/2014/main" id="{EB75FDB2-1F3C-4DDB-BE09-56F8CECA2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973" y="3702351"/>
            <a:ext cx="463903" cy="5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95A38F-9F73-4457-BEF7-95CA156D67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8521" y="3033047"/>
            <a:ext cx="499942" cy="4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7003EE5-3AFD-4A93-9D41-7A1EE474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65" y="2130305"/>
            <a:ext cx="6962980" cy="280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059832" y="4492008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4139952" y="2108964"/>
            <a:ext cx="3600400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CF Appname, transformed with naming rule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Image result for cloudfoundry icon">
            <a:extLst>
              <a:ext uri="{FF2B5EF4-FFF2-40B4-BE49-F238E27FC236}">
                <a16:creationId xmlns:a16="http://schemas.microsoft.com/office/drawing/2014/main" id="{E9620846-B2F3-44F6-A8DA-85B33E7BD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1877" y="690764"/>
            <a:ext cx="565129" cy="7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1B950-FE5A-42BD-A28B-D21EAF274E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6864" y="721714"/>
            <a:ext cx="644736" cy="644736"/>
          </a:xfrm>
          <a:prstGeom prst="rect">
            <a:avLst/>
          </a:prstGeom>
        </p:spPr>
      </p:pic>
      <p:pic>
        <p:nvPicPr>
          <p:cNvPr id="25" name="Picture 10" descr="Image result for chef software logo">
            <a:extLst>
              <a:ext uri="{FF2B5EF4-FFF2-40B4-BE49-F238E27FC236}">
                <a16:creationId xmlns:a16="http://schemas.microsoft.com/office/drawing/2014/main" id="{86458BE7-1E80-40FD-9A40-D40F7A800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38948" y="1569254"/>
            <a:ext cx="279235" cy="27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CEA22-5BA0-4073-AA78-7370AAA03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721354"/>
            <a:ext cx="2225055" cy="10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50EFB-B550-476D-B6A4-DCC2016F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24" y="1877081"/>
            <a:ext cx="4317148" cy="294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5F25D-21B7-4C5C-A29A-A57D01CB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5" y="751356"/>
            <a:ext cx="3703837" cy="2976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323528" y="3348597"/>
            <a:ext cx="1944216" cy="303273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644008" y="2376510"/>
            <a:ext cx="1944216" cy="195239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0328046">
            <a:off x="2645974" y="2734911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Rules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CFBC15C-BA5E-41DA-8CF0-EED119B7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5" y="645386"/>
            <a:ext cx="2225055" cy="1058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C63F3-209D-4EC9-8B03-F0DDAA19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31" y="1827589"/>
            <a:ext cx="2920505" cy="2671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320CDF-6DD2-4645-AD18-AAEC83C9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37" y="612869"/>
            <a:ext cx="3630938" cy="29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1763688" y="1032390"/>
            <a:ext cx="86409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4125396" y="3780429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383931" y="3291829"/>
            <a:ext cx="2920505" cy="62918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194937" y="2228839"/>
            <a:ext cx="3630937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4181A-FCEA-4E77-9A0D-76A5F35E79E9}"/>
              </a:ext>
            </a:extLst>
          </p:cNvPr>
          <p:cNvSpPr txBox="1"/>
          <p:nvPr/>
        </p:nvSpPr>
        <p:spPr>
          <a:xfrm>
            <a:off x="4363076" y="4530631"/>
            <a:ext cx="1617997" cy="48266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Monspec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Issues REST API request to Dynatrace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0A2BA8-6766-449E-826B-22644971C6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87842" y="3962167"/>
            <a:ext cx="568464" cy="5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6" grpId="0" animBg="1"/>
      <p:bldP spid="39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2743466" y="1286613"/>
            <a:ext cx="6043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617997" cy="48266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Concourse Resource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Monspec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Issues REST API request to Dynatrace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4410474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DeploymentGroup:Staging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FE316A-D94B-42D2-B3BD-369756698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25605" y="2173067"/>
            <a:ext cx="568464" cy="568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A2A34F-441A-4D27-8DAF-6B2AB3F7B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75875" y="986461"/>
            <a:ext cx="823262" cy="82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70D3B1-C61A-4A02-9ADC-CB230D1FA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023471"/>
            <a:ext cx="3101808" cy="66611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6914992" y="1242860"/>
            <a:ext cx="1550904" cy="187049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AB2FD-B695-4D20-BE00-8A4B4B971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2" y="3675150"/>
            <a:ext cx="3744962" cy="68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F1D9-8954-40A1-9366-E466AFF3A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7" y="915493"/>
            <a:ext cx="1891713" cy="202331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F0B5AD81-B88C-4A5B-ACE2-8F8DA6BD0C32}"/>
              </a:ext>
            </a:extLst>
          </p:cNvPr>
          <p:cNvSpPr/>
          <p:nvPr/>
        </p:nvSpPr>
        <p:spPr>
          <a:xfrm>
            <a:off x="1475437" y="3159891"/>
            <a:ext cx="288032" cy="303464"/>
          </a:xfrm>
          <a:prstGeom prst="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2DF6FB7-7F32-4282-856B-C71322BFE330}"/>
              </a:ext>
            </a:extLst>
          </p:cNvPr>
          <p:cNvSpPr/>
          <p:nvPr/>
        </p:nvSpPr>
        <p:spPr>
          <a:xfrm rot="7287465" flipH="1">
            <a:off x="2751322" y="2601157"/>
            <a:ext cx="119308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E28E40-EA03-497B-908A-B49537DF6E7E}"/>
              </a:ext>
            </a:extLst>
          </p:cNvPr>
          <p:cNvSpPr/>
          <p:nvPr/>
        </p:nvSpPr>
        <p:spPr>
          <a:xfrm>
            <a:off x="1098678" y="1429909"/>
            <a:ext cx="1550904" cy="259677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BDE074D-F613-4EB1-91B2-5AA5E6762FFE}"/>
              </a:ext>
            </a:extLst>
          </p:cNvPr>
          <p:cNvSpPr txBox="1">
            <a:spLocks/>
          </p:cNvSpPr>
          <p:nvPr/>
        </p:nvSpPr>
        <p:spPr>
          <a:xfrm>
            <a:off x="505417" y="159673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Monitoring as Code (Monspec): Define Services and their Environments as Code</a:t>
            </a:r>
          </a:p>
        </p:txBody>
      </p:sp>
    </p:spTree>
    <p:extLst>
      <p:ext uri="{BB962C8B-B14F-4D97-AF65-F5344CB8AC3E}">
        <p14:creationId xmlns:p14="http://schemas.microsoft.com/office/powerpoint/2010/main" val="67007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  <p:bldP spid="29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Third Pipeline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out the third pipeline!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68BBC-B3EC-495A-AB2C-79478366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D3784C-E658-44F8-B036-CBE955C90759}"/>
              </a:ext>
            </a:extLst>
          </p:cNvPr>
          <p:cNvSpPr txBox="1"/>
          <p:nvPr/>
        </p:nvSpPr>
        <p:spPr>
          <a:xfrm>
            <a:off x="1370443" y="1734651"/>
            <a:ext cx="65859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fly -t aws set-pipeline -c ci/03-pipeline.yml -p PivotalDevOpsTutorial -l ci/credentials.yml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groups: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group main has changed: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name: main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jobs: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deploy-app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load-tests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validate-stage-load-test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push-to-prod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load-tests-prod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+ - validate-prod-load-test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- promote-new-version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&lt;snip&gt;…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apply configuration? [yN]: y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configuration updated</a:t>
            </a:r>
          </a:p>
        </p:txBody>
      </p:sp>
    </p:spTree>
    <p:extLst>
      <p:ext uri="{BB962C8B-B14F-4D97-AF65-F5344CB8AC3E}">
        <p14:creationId xmlns:p14="http://schemas.microsoft.com/office/powerpoint/2010/main" val="73090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404BF-B2F5-4FC8-A216-6E90C49A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60190"/>
            <a:ext cx="2901451" cy="238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Validate Nonfunctional Requirements defined in Monspec!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80286" y="2366580"/>
            <a:ext cx="2779545" cy="63721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B3681-755F-47EF-9EA7-8058EC1D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92845"/>
            <a:ext cx="5652120" cy="213080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DF3477-CF36-4A3C-9DFF-1682C46B047D}"/>
              </a:ext>
            </a:extLst>
          </p:cNvPr>
          <p:cNvSpPr/>
          <p:nvPr/>
        </p:nvSpPr>
        <p:spPr>
          <a:xfrm flipV="1">
            <a:off x="3347864" y="2139701"/>
            <a:ext cx="2376264" cy="32072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2A943-8965-4F24-AD1A-215AFD31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43668"/>
            <a:ext cx="6810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7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clone git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Clone PivotalDevOpsTutorial workshop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EAC29F-1D02-41EF-947B-09AF8AB4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2C7F6E-A897-4B84-82D8-310916BE438E}"/>
              </a:ext>
            </a:extLst>
          </p:cNvPr>
          <p:cNvSpPr txBox="1"/>
          <p:nvPr/>
        </p:nvSpPr>
        <p:spPr>
          <a:xfrm>
            <a:off x="1370443" y="1734651"/>
            <a:ext cx="79051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git clone https://github.com/akirasoft/PivotalDevOpsTutorial.git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Cloning into 'PivotalDevOpsTutorial'...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remote: Counting objects: 837, done.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remote: Compressing objects: 100% (130/130), done.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remote: Total 837 (delta 130), reused 123 (delta 60), pack-reused 643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Receiving objects: 100% (837/837), 94.34 KiB | 0 bytes/s, done.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Resolving deltas: 100% (581/581), done.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Checking connectivity... done.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4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Checking out files: 100% (36/36), done.</a:t>
            </a:r>
          </a:p>
        </p:txBody>
      </p:sp>
    </p:spTree>
    <p:extLst>
      <p:ext uri="{BB962C8B-B14F-4D97-AF65-F5344CB8AC3E}">
        <p14:creationId xmlns:p14="http://schemas.microsoft.com/office/powerpoint/2010/main" val="4268562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2814969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prev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SampleJSonService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DeploymentGroup:Staging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DeploymentGroup:Production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StagingToProduction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StagingToProdYesterday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Timeshift: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StagingToStagingLastHour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Timeshift: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StageToStageYesterday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Timeshift: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ResponseTime (Avg)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ResponseTime(Max)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FailureRate(Avg)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ResponseCount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C85FEC2-E2E7-4E6D-BDD2-BDA63194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660190"/>
            <a:ext cx="1913221" cy="1119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19DA71-5077-478D-80E9-25580660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60190"/>
            <a:ext cx="2901451" cy="238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Automate Approval!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flipH="1">
            <a:off x="6871160" y="3690063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894940" y="2306264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1262557" flipH="1">
            <a:off x="4834998" y="1314025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C8A1B4-6CBA-4CEB-B4D5-ECC3B7BBE465}"/>
              </a:ext>
            </a:extLst>
          </p:cNvPr>
          <p:cNvSpPr/>
          <p:nvPr/>
        </p:nvSpPr>
        <p:spPr>
          <a:xfrm>
            <a:off x="136270" y="2366580"/>
            <a:ext cx="2779545" cy="63721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E77CA-1D7F-472F-9B37-FA79982C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35" y="765657"/>
            <a:ext cx="1934435" cy="909645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A621A2-0770-4094-B685-7CE03816CAA7}"/>
              </a:ext>
            </a:extLst>
          </p:cNvPr>
          <p:cNvSpPr/>
          <p:nvPr/>
        </p:nvSpPr>
        <p:spPr>
          <a:xfrm flipH="1">
            <a:off x="7756674" y="1186113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2EE4674-051B-4CA2-AD71-A79C2E517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0" y="3410296"/>
            <a:ext cx="49053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"SampleJSonService"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"etype":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"SampleNodeJsService",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"DeploymentGroup",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"DeploymentGroup",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"SampleJSonService"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"StagingToProduction",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"scalefactorperc"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"com.dynatrace.builtin:service.requestspermin"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"shiftcomparetimeframe"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"shiftsourcetimeframe"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"StagingToProductionYesterday",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"scalefactorperc"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"com.dynatrace.builtin:service.requestspermin"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"shiftsourcetimeframe"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"shiftcomparetimeframe"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"SampleJSonService"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"StagingToStagingLastHour",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"scalefactorperc"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"shiftsourcetimeframe"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"shiftcomparetimeframe"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"ProductionToProductionLastH",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"scalefactorperc"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"shiftsourcetimeframe"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"shiftcomparetimeframe"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"SampleJSonService"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"perfsignature"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"com.dynatrace.builtin:service.responsetime",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"avg", // min, max, avg,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"upperlimit"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"lowerlimit"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"com.dynatrace.builtin:service.responsetime",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"com.dynatrace.builtin:service.failurerate",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"avg"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"com.dynatrace.builtin:service.requestspermin",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NoOps: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228974-2B81-45A1-A792-3D49FC6E9C1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09913" y="1386234"/>
            <a:ext cx="361592" cy="3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Env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Simply change “BUILD_NUMBER” in manifest.yml + commit the change to github</a:t>
            </a:r>
          </a:p>
          <a:p>
            <a:pPr lvl="1"/>
            <a:r>
              <a:rPr lang="en-US" sz="1350" dirty="0"/>
              <a:t>Deployment happens automagically</a:t>
            </a:r>
          </a:p>
          <a:p>
            <a:r>
              <a:rPr lang="en-US" sz="1550" dirty="0"/>
              <a:t>REMEDIATION HAPPENS AUTOMATICALLY, IN THE PIPELINE!</a:t>
            </a:r>
          </a:p>
          <a:p>
            <a:pPr lvl="1"/>
            <a:r>
              <a:rPr lang="en-US" sz="1350" dirty="0"/>
              <a:t>Build 2 should fail Stage</a:t>
            </a:r>
          </a:p>
          <a:p>
            <a:pPr lvl="1"/>
            <a:r>
              <a:rPr lang="en-US" sz="1350" dirty="0"/>
              <a:t>Build 4 should fail prod promotion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#3 - Prerequisites Sanity Check: fly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Utilize fly cli to login to workshop Concourse instance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EAC29F-1D02-41EF-947B-09AF8AB4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2C7F6E-A897-4B84-82D8-310916BE438E}"/>
              </a:ext>
            </a:extLst>
          </p:cNvPr>
          <p:cNvSpPr txBox="1"/>
          <p:nvPr/>
        </p:nvSpPr>
        <p:spPr>
          <a:xfrm>
            <a:off x="1370443" y="1734651"/>
            <a:ext cx="65859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  <a:defRPr/>
            </a:pPr>
            <a:r>
              <a:rPr lang="en-US" sz="105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fly --target aws login --concourse-url https://bbl-env-ba-66f9ba8-concourse-lb-07041d6baa0ed7d4.elb.us-west-2.amazonaws.com --insecure --username admin --password C0nc0ur3L4b!</a:t>
            </a:r>
          </a:p>
          <a:p>
            <a:pPr lvl="0">
              <a:spcBef>
                <a:spcPts val="300"/>
              </a:spcBef>
              <a:defRPr/>
            </a:pPr>
            <a:r>
              <a:rPr lang="en-US" sz="105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logging in to team 'main'</a:t>
            </a:r>
          </a:p>
          <a:p>
            <a:pPr lvl="0">
              <a:spcBef>
                <a:spcPts val="300"/>
              </a:spcBef>
              <a:defRPr/>
            </a:pPr>
            <a:endParaRPr lang="en-US" sz="1050" b="1" kern="0" spc="10" dirty="0">
              <a:solidFill>
                <a:srgbClr val="C7C7C7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spcBef>
                <a:spcPts val="300"/>
              </a:spcBef>
              <a:defRPr/>
            </a:pPr>
            <a:endParaRPr lang="en-US" sz="1050" b="1" kern="0" spc="10" dirty="0">
              <a:solidFill>
                <a:srgbClr val="C7C7C7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spcBef>
                <a:spcPts val="300"/>
              </a:spcBef>
              <a:defRPr/>
            </a:pPr>
            <a:r>
              <a:rPr lang="en-US" sz="105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target saved</a:t>
            </a:r>
          </a:p>
        </p:txBody>
      </p:sp>
    </p:spTree>
    <p:extLst>
      <p:ext uri="{BB962C8B-B14F-4D97-AF65-F5344CB8AC3E}">
        <p14:creationId xmlns:p14="http://schemas.microsoft.com/office/powerpoint/2010/main" val="1518986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How it works post deployment with AWS Lambda and AWS CodeDeploy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e.g: CodeDeploy DeploymentId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Still sorting out post-deploy with Concourse, here is a proposed solution: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e.g: Deployment color, version, etc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21847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Executing Concourse job via API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Job: rollback-to-previous-app-color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color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4EE4EE4-2AC1-407F-ADC4-9D9EA334F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" t="47455"/>
          <a:stretch/>
        </p:blipFill>
        <p:spPr>
          <a:xfrm>
            <a:off x="5226768" y="843501"/>
            <a:ext cx="3599107" cy="1531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48BBC0-7DDF-448F-B289-054E5DF8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3" y="1102565"/>
            <a:ext cx="2225055" cy="1058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811AEF-5703-405D-A95A-BD7A1A551F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09249" y="3112904"/>
            <a:ext cx="611175" cy="611175"/>
          </a:xfrm>
          <a:prstGeom prst="rect">
            <a:avLst/>
          </a:prstGeom>
        </p:spPr>
      </p:pic>
      <p:pic>
        <p:nvPicPr>
          <p:cNvPr id="23" name="Picture 22" descr="Image result for cloudfoundry icon">
            <a:extLst>
              <a:ext uri="{FF2B5EF4-FFF2-40B4-BE49-F238E27FC236}">
                <a16:creationId xmlns:a16="http://schemas.microsoft.com/office/drawing/2014/main" id="{EC4CC637-02CE-4973-B78A-A423F4B53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0997" y="3056547"/>
            <a:ext cx="565129" cy="7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IOT Information Radiators: Dynatrace UFO</a:t>
            </a:r>
          </a:p>
        </p:txBody>
      </p:sp>
    </p:spTree>
    <p:extLst>
      <p:ext uri="{BB962C8B-B14F-4D97-AF65-F5344CB8AC3E}">
        <p14:creationId xmlns:p14="http://schemas.microsoft.com/office/powerpoint/2010/main" val="1527374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Dynatrace UFO, easily visualize pipeline status</a:t>
            </a:r>
          </a:p>
        </p:txBody>
      </p:sp>
      <p:pic>
        <p:nvPicPr>
          <p:cNvPr id="4" name="Picture 3" descr="A picture containing indoor, object, wall&#10;&#10;Description generated with very high confidence">
            <a:extLst>
              <a:ext uri="{FF2B5EF4-FFF2-40B4-BE49-F238E27FC236}">
                <a16:creationId xmlns:a16="http://schemas.microsoft.com/office/drawing/2014/main" id="{28B71021-4E2E-4E09-9514-1AC433B6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43558"/>
            <a:ext cx="7092280" cy="39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6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Dynatrace UFO, easily visualize pipeline status, in </a:t>
            </a:r>
            <a:r>
              <a:rPr lang="en-US" dirty="0" err="1"/>
              <a:t>Pivotal’s</a:t>
            </a:r>
            <a:r>
              <a:rPr lang="en-US" dirty="0"/>
              <a:t> Toronto office!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37ADA-5FCA-4385-816B-4A019437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61393"/>
            <a:ext cx="3105345" cy="422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07C0C-8D07-425F-8AF8-3714DC7D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1393"/>
            <a:ext cx="3105345" cy="4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0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Dynatrace UFO, easily visualize pipeline status, in </a:t>
            </a:r>
            <a:r>
              <a:rPr lang="en-US" dirty="0" err="1"/>
              <a:t>Pivotal’s</a:t>
            </a:r>
            <a:r>
              <a:rPr lang="en-US" dirty="0"/>
              <a:t> Toronto office!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37ADA-5FCA-4385-816B-4A019437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68422"/>
            <a:ext cx="3105345" cy="422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07C0C-8D07-425F-8AF8-3714DC7D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8422"/>
            <a:ext cx="3105345" cy="4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8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B31E6-A445-437A-8157-4FDDF12C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6" y="661393"/>
            <a:ext cx="3363915" cy="4227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Easily set UFO status LEDs with Dynatrace UFO resource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323529" y="3075806"/>
            <a:ext cx="1512168" cy="108012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534FB-3DA0-49D9-B77F-15660AA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4083918"/>
            <a:ext cx="2733675" cy="8382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CC3FB04-8117-489C-86C9-57838EF432C2}"/>
              </a:ext>
            </a:extLst>
          </p:cNvPr>
          <p:cNvSpPr/>
          <p:nvPr/>
        </p:nvSpPr>
        <p:spPr>
          <a:xfrm>
            <a:off x="1835697" y="3205471"/>
            <a:ext cx="3960439" cy="87810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Success or Failure automatically sets LEDs on UFO_ROW to UFO_COLOR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13AB4-7779-4473-8259-B82C4C93F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56" y="1635646"/>
            <a:ext cx="2393979" cy="77876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09BBC4-B4EC-4775-A32A-677F76D9332D}"/>
              </a:ext>
            </a:extLst>
          </p:cNvPr>
          <p:cNvSpPr/>
          <p:nvPr/>
        </p:nvSpPr>
        <p:spPr>
          <a:xfrm>
            <a:off x="4211960" y="1635646"/>
            <a:ext cx="2088232" cy="7191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IP defined once in resources block</a:t>
            </a:r>
          </a:p>
        </p:txBody>
      </p:sp>
    </p:spTree>
    <p:extLst>
      <p:ext uri="{BB962C8B-B14F-4D97-AF65-F5344CB8AC3E}">
        <p14:creationId xmlns:p14="http://schemas.microsoft.com/office/powerpoint/2010/main" val="4010038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 included in repo: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68BBC-B3EC-495A-AB2C-79478366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419622"/>
            <a:ext cx="6984776" cy="362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D3784C-E658-44F8-B036-CBE955C90759}"/>
              </a:ext>
            </a:extLst>
          </p:cNvPr>
          <p:cNvSpPr txBox="1"/>
          <p:nvPr/>
        </p:nvSpPr>
        <p:spPr>
          <a:xfrm>
            <a:off x="1370443" y="1734651"/>
            <a:ext cx="658593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$ fly -t aws set-pipeline -c ci/04-pipeline.yml -p PivotalDevOpsTutorial -l ci/credentials.yml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resources: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1000" b="1" kern="0" spc="1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resource </a:t>
            </a:r>
            <a:r>
              <a:rPr lang="en-US" sz="1000" b="1" kern="0" spc="1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r>
              <a:rPr lang="en-US" sz="1000" b="1" kern="0" spc="1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has been added: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name: </a:t>
            </a:r>
            <a:r>
              <a:rPr lang="en-US" sz="1000" b="1" kern="0" spc="1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endParaRPr lang="en-US" sz="1000" b="1" kern="0" spc="10" dirty="0">
              <a:solidFill>
                <a:srgbClr val="92D050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type: dynatrace-</a:t>
            </a:r>
            <a:r>
              <a:rPr lang="en-US" sz="1000" b="1" kern="0" spc="1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-resource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source: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  UFO_IP: 192.168.1.188</a:t>
            </a:r>
          </a:p>
          <a:p>
            <a:pPr lvl="0">
              <a:defRPr/>
            </a:pPr>
            <a:endParaRPr lang="en-US" sz="1000" b="1" kern="0" spc="10" dirty="0">
              <a:solidFill>
                <a:srgbClr val="C7C7C7"/>
              </a:solidFill>
              <a:latin typeface="Monaco" charset="0"/>
              <a:ea typeface="Monaco" charset="0"/>
              <a:cs typeface="Monaco" charset="0"/>
            </a:endParaRP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resource types: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1000" b="1" kern="0" spc="1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resource type dynatrace-</a:t>
            </a:r>
            <a:r>
              <a:rPr lang="en-US" sz="1000" b="1" kern="0" spc="1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r>
              <a:rPr lang="en-US" sz="1000" b="1" kern="0" spc="1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-resource has been added: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name: dynatrace-</a:t>
            </a:r>
            <a:r>
              <a:rPr lang="en-US" sz="1000" b="1" kern="0" spc="1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-resource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type: docker-image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source: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+   repository: </a:t>
            </a:r>
            <a:r>
              <a:rPr lang="en-US" sz="1000" b="1" kern="0" spc="1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mvilliger</a:t>
            </a: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/dynatrace-</a:t>
            </a:r>
            <a:r>
              <a:rPr lang="en-US" sz="1000" b="1" kern="0" spc="1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ufo</a:t>
            </a:r>
            <a:r>
              <a:rPr lang="en-US" sz="1000" b="1" kern="0" spc="1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-resource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&lt;snip&gt;…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apply configuration? [yN]: y</a:t>
            </a:r>
          </a:p>
          <a:p>
            <a:pPr lvl="0">
              <a:defRPr/>
            </a:pPr>
            <a:r>
              <a:rPr lang="en-US" sz="1000" b="1" kern="0" spc="10" dirty="0">
                <a:solidFill>
                  <a:srgbClr val="C7C7C7"/>
                </a:solidFill>
                <a:latin typeface="Monaco" charset="0"/>
                <a:ea typeface="Monaco" charset="0"/>
                <a:cs typeface="Monaco" charset="0"/>
              </a:rPr>
              <a:t>configuration updated</a:t>
            </a:r>
          </a:p>
        </p:txBody>
      </p:sp>
    </p:spTree>
    <p:extLst>
      <p:ext uri="{BB962C8B-B14F-4D97-AF65-F5344CB8AC3E}">
        <p14:creationId xmlns:p14="http://schemas.microsoft.com/office/powerpoint/2010/main" val="2705494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https://dynatrace.com/pcftrial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Dynatrace Concourse resources: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Resource: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https://github.com/akirasoft/dynatrace-resource</a:t>
            </a:r>
            <a:endParaRPr lang="en-US" sz="1200" dirty="0">
              <a:solidFill>
                <a:srgbClr val="454646"/>
              </a:solidFill>
              <a:latin typeface="Calibri Light" charset="0"/>
            </a:endParaRP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UFO Resource: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https://github.com/akirasoft/dynatrace-ufo-resource</a:t>
            </a:r>
            <a:endParaRPr lang="en-US" sz="1200" dirty="0">
              <a:solidFill>
                <a:srgbClr val="454646"/>
              </a:solidFill>
              <a:latin typeface="Calibri Light" charset="0"/>
            </a:endParaRP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FullStack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easyTravel: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PurePerformance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59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18BBB-138F-4EB5-AD43-DFAA09F7417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28097" y="3528757"/>
            <a:ext cx="590983" cy="5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278521" y="921747"/>
            <a:ext cx="246139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672194" y="884708"/>
            <a:ext cx="147536" cy="2588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592476" y="851319"/>
            <a:ext cx="350285" cy="29218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https://github.com/akirasoft/PivotalDevOpsTutorial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21804" y="868021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Concourse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CloudFoundry(Tag=Staging)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161323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00" dirty="0">
                <a:latin typeface="Calibri Light" charset="0"/>
                <a:ea typeface="Calibri Light" charset="0"/>
                <a:cs typeface="Calibri Light" charset="0"/>
              </a:rPr>
              <a:t>CloudFoundry (Tag=Production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AppTeam</a:t>
            </a: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64576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5" name="Picture 74" descr="Image result for cloudfoundry icon">
            <a:extLst>
              <a:ext uri="{FF2B5EF4-FFF2-40B4-BE49-F238E27FC236}">
                <a16:creationId xmlns:a16="http://schemas.microsoft.com/office/drawing/2014/main" id="{E5D9E78C-14CC-498C-914D-6BF69866B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7200" y="3018604"/>
            <a:ext cx="527485" cy="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5A4EB94-CB5E-44B9-9A88-EBFF8BC0B79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298" y="1745759"/>
            <a:ext cx="568464" cy="5684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6E41A1F-BDFE-47D4-A65A-83249D21C0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588" y="36514"/>
            <a:ext cx="568464" cy="56846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BBBEF48-DF94-4767-A263-175094BCF03E}"/>
              </a:ext>
            </a:extLst>
          </p:cNvPr>
          <p:cNvSpPr txBox="1"/>
          <p:nvPr/>
        </p:nvSpPr>
        <p:spPr>
          <a:xfrm>
            <a:off x="4107403" y="244660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Concourse</a:t>
            </a:r>
          </a:p>
        </p:txBody>
      </p:sp>
      <p:pic>
        <p:nvPicPr>
          <p:cNvPr id="79" name="Picture 78" descr="Image result for cloudfoundry icon">
            <a:extLst>
              <a:ext uri="{FF2B5EF4-FFF2-40B4-BE49-F238E27FC236}">
                <a16:creationId xmlns:a16="http://schemas.microsoft.com/office/drawing/2014/main" id="{5BD18B93-2C6A-4CC8-86C7-F3D24472B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4783" y="3015373"/>
            <a:ext cx="527485" cy="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0BFA8E1-00CC-4B3B-8120-A3396FD9FE9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13881" y="1742528"/>
            <a:ext cx="568464" cy="568464"/>
          </a:xfrm>
          <a:prstGeom prst="rect">
            <a:avLst/>
          </a:prstGeom>
        </p:spPr>
      </p:pic>
      <p:pic>
        <p:nvPicPr>
          <p:cNvPr id="82" name="Picture 81" descr="Image result for cloudfoundry icon">
            <a:extLst>
              <a:ext uri="{FF2B5EF4-FFF2-40B4-BE49-F238E27FC236}">
                <a16:creationId xmlns:a16="http://schemas.microsoft.com/office/drawing/2014/main" id="{63223FD1-B23E-4157-83D9-AF8E78814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0645" y="3535467"/>
            <a:ext cx="231126" cy="2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89E7F-3605-41BC-8994-BA660D6605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80" y="863469"/>
            <a:ext cx="1333414" cy="426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26ACE-C7F6-4CFE-8BE9-2E01EB4DDF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2302" y="788267"/>
            <a:ext cx="1045493" cy="514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7EFCA-3792-4EB8-B69A-75383F95E8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2281" y="822170"/>
            <a:ext cx="1641803" cy="395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A4023E-A2AD-476E-BA1D-32F3BE66C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4805" y="842632"/>
            <a:ext cx="1014411" cy="3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8F9209B-CB35-4C42-80F0-16C12650F85E}"/>
              </a:ext>
            </a:extLst>
          </p:cNvPr>
          <p:cNvSpPr/>
          <p:nvPr/>
        </p:nvSpPr>
        <p:spPr>
          <a:xfrm>
            <a:off x="76941" y="2680052"/>
            <a:ext cx="1589464" cy="2154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push app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245585" y="3681353"/>
            <a:ext cx="1239174" cy="492443"/>
            <a:chOff x="-114935" y="3418000"/>
            <a:chExt cx="1560777" cy="7445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-114935" y="3418000"/>
              <a:ext cx="1560777" cy="7445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BOSH add-on</a:t>
              </a:r>
            </a:p>
            <a:p>
              <a:pPr defTabSz="685800"/>
              <a:endParaRPr lang="en-US" sz="8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bosh deploy</a:t>
              </a:r>
              <a:endPara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096242" y="3508630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463705"/>
            <a:ext cx="1589789" cy="2154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04766"/>
            <a:ext cx="1515866" cy="373942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ABA8332-B275-455E-8DAE-454567B93E62}"/>
              </a:ext>
            </a:extLst>
          </p:cNvPr>
          <p:cNvGrpSpPr/>
          <p:nvPr/>
        </p:nvGrpSpPr>
        <p:grpSpPr>
          <a:xfrm>
            <a:off x="1913447" y="3109283"/>
            <a:ext cx="1042251" cy="1033342"/>
            <a:chOff x="1913447" y="3109283"/>
            <a:chExt cx="1042251" cy="1033342"/>
          </a:xfrm>
        </p:grpSpPr>
        <p:pic>
          <p:nvPicPr>
            <p:cNvPr id="71" name="Picture 8" descr="Related image">
              <a:extLst>
                <a:ext uri="{FF2B5EF4-FFF2-40B4-BE49-F238E27FC236}">
                  <a16:creationId xmlns:a16="http://schemas.microsoft.com/office/drawing/2014/main" id="{B7EA375A-6F00-45E6-AC37-562089655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84" y="3109283"/>
              <a:ext cx="843558" cy="84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6C37C86-DDF3-4EE4-B44D-16AADA29EDA3}"/>
                </a:ext>
              </a:extLst>
            </p:cNvPr>
            <p:cNvSpPr txBox="1"/>
            <p:nvPr/>
          </p:nvSpPr>
          <p:spPr>
            <a:xfrm>
              <a:off x="1913447" y="3891382"/>
              <a:ext cx="1042251" cy="2512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latin typeface="Calibri Light" charset="0"/>
                  <a:ea typeface="Calibri Light" charset="0"/>
                  <a:cs typeface="Calibri Light" charset="0"/>
                </a:rPr>
                <a:t>AWS EC2 (Tag=Staging)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  <p:pic>
        <p:nvPicPr>
          <p:cNvPr id="65" name="Picture 64" descr="Image result for cloudfoundry icon">
            <a:extLst>
              <a:ext uri="{FF2B5EF4-FFF2-40B4-BE49-F238E27FC236}">
                <a16:creationId xmlns:a16="http://schemas.microsoft.com/office/drawing/2014/main" id="{109339DF-3DD7-4F94-BBEB-7CFF60D3C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509" y="3182359"/>
            <a:ext cx="367707" cy="46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Image result for cloudfoundry icon">
            <a:extLst>
              <a:ext uri="{FF2B5EF4-FFF2-40B4-BE49-F238E27FC236}">
                <a16:creationId xmlns:a16="http://schemas.microsoft.com/office/drawing/2014/main" id="{B09C60ED-63EF-4BF0-B8FB-2AEFCB34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8021" y="2101024"/>
            <a:ext cx="259489" cy="32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F50BF83-5451-419D-88CF-4B7DE94C5B9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8072" y="2114506"/>
            <a:ext cx="308430" cy="308430"/>
          </a:xfrm>
          <a:prstGeom prst="rect">
            <a:avLst/>
          </a:prstGeom>
        </p:spPr>
      </p:pic>
      <p:pic>
        <p:nvPicPr>
          <p:cNvPr id="68" name="Picture 4" descr="Image result for cloudwatch icon">
            <a:extLst>
              <a:ext uri="{FF2B5EF4-FFF2-40B4-BE49-F238E27FC236}">
                <a16:creationId xmlns:a16="http://schemas.microsoft.com/office/drawing/2014/main" id="{1BD3A26C-EFCA-4CFA-8F6E-32BFE8DD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B98E3BD-DEC3-4000-AD9A-AEC61337F729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69" grpId="0"/>
    </p:bldLst>
  </p:timing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19197</TotalTime>
  <Words>2874</Words>
  <Application>Microsoft Office PowerPoint</Application>
  <PresentationFormat>On-screen Show (16:9)</PresentationFormat>
  <Paragraphs>514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82" baseType="lpstr">
      <vt:lpstr>SimSun</vt:lpstr>
      <vt:lpstr>SimSun</vt:lpstr>
      <vt:lpstr>Arial</vt:lpstr>
      <vt:lpstr>Arial Unicode MS</vt:lpstr>
      <vt:lpstr>BerninaSans</vt:lpstr>
      <vt:lpstr>Calibri</vt:lpstr>
      <vt:lpstr>Calibri Light</vt:lpstr>
      <vt:lpstr>Courier New</vt:lpstr>
      <vt:lpstr>Helvetica Light</vt:lpstr>
      <vt:lpstr>Interstate-Regular</vt:lpstr>
      <vt:lpstr>Liberation Sans</vt:lpstr>
      <vt:lpstr>Lucida Sans</vt:lpstr>
      <vt:lpstr>Monaco</vt:lpstr>
      <vt:lpstr>Open Sans</vt:lpstr>
      <vt:lpstr>Open Sans Light</vt:lpstr>
      <vt:lpstr>Roboto Light</vt:lpstr>
      <vt:lpstr>Verdana</vt:lpstr>
      <vt:lpstr>Wingdings</vt:lpstr>
      <vt:lpstr>2_Office Theme</vt:lpstr>
      <vt:lpstr>master_master</vt:lpstr>
      <vt:lpstr>3_Office Theme</vt:lpstr>
      <vt:lpstr>1_master_master</vt:lpstr>
      <vt:lpstr>Office Theme</vt:lpstr>
      <vt:lpstr>Building an Unbreakable Delivery Pipeline Shift-Left, Shift-Right, Self-Healing / Auto-Remediation  Based on: https://github.com/Dynatrace/AWSDevOpsTutorial,  ported to Concourse at https://github.com/akirasoft/PivotalDevOpsTutorial</vt:lpstr>
      <vt:lpstr>PRE-REQUISITES Dynatrace SaaS git repo fly cli BOSH add-on</vt:lpstr>
      <vt:lpstr>#1 - Prerequisites Sanity Check: Dynatrace</vt:lpstr>
      <vt:lpstr>#2 - Prerequisites Sanity Check: clone git repo</vt:lpstr>
      <vt:lpstr>#3 - Prerequisites Sanity Check: fly cli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A bit about Concourse </vt:lpstr>
      <vt:lpstr>Concourse concepts</vt:lpstr>
      <vt:lpstr>Push out our first pipeline!</vt:lpstr>
      <vt:lpstr>Unpause the pipeline!</vt:lpstr>
      <vt:lpstr>So what just happened?</vt:lpstr>
      <vt:lpstr>Explore our environment The BOSH add-on did most of the work already</vt:lpstr>
      <vt:lpstr>PowerPoint Presentation</vt:lpstr>
      <vt:lpstr>Our BOSH add-on lit up the following</vt:lpstr>
      <vt:lpstr>In Dynatrace Web UI: View Hosts and Validate monitored EC2 Instances</vt:lpstr>
      <vt:lpstr>What does the Dynatrace Concourse Resource do? And WHY can it FAIL?</vt:lpstr>
      <vt:lpstr>Configure Service Tagging Rules to Automatically apply Staging vs Production Tags</vt:lpstr>
      <vt:lpstr>Configure Service Tagging Rules to Automatically apply Blue vs Green Tags</vt:lpstr>
      <vt:lpstr>Service Naming Rules: Distinguish services between Staging and Production</vt:lpstr>
      <vt:lpstr>Lets Explore our Application in Staging: Not a Web UI Masterpiece – but it works </vt:lpstr>
      <vt:lpstr>Second Pipeline: Shift-Right: Version Information, Tags, Meta Data, …</vt:lpstr>
      <vt:lpstr>We can use Concourse to prepare a Custom Device to store our monspec data!</vt:lpstr>
      <vt:lpstr>Push out the second pipeline!</vt:lpstr>
      <vt:lpstr>Explore our Services in Dynatrace: Everything Monitored, Everything Tagged</vt:lpstr>
      <vt:lpstr>CloudFoundry manifests used for Staging &amp; Production: We can validate in Dynatrace!</vt:lpstr>
      <vt:lpstr>Concourse also used to deploy a “Load Test” via artillery…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@Deployment: Pass Deployment Information to Deployed Entities</vt:lpstr>
      <vt:lpstr>PowerPoint Presentation</vt:lpstr>
      <vt:lpstr>Third Pipeline Shift-Left: Automate Metric Comparison to Validate Build</vt:lpstr>
      <vt:lpstr>Push out the third pipeline!</vt:lpstr>
      <vt:lpstr>Validate Nonfunctional Requirements defined in Monspec!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Automate Approval!</vt:lpstr>
      <vt:lpstr>Monitoring as Code: The Full Picture</vt:lpstr>
      <vt:lpstr>Monitoring as Code: The Full Picture</vt:lpstr>
      <vt:lpstr>Monitoring as Code: The Full Picture</vt:lpstr>
      <vt:lpstr>Behind the Scenes: Self-Healing Smart Remediation based on AI-Detected Problems</vt:lpstr>
      <vt:lpstr>Path to NoOps: Better and Smarter Auto-Remediation, Self-Healing, …</vt:lpstr>
      <vt:lpstr>Simulating Different “Bad” Builds</vt:lpstr>
      <vt:lpstr>How it works post deployment with AWS Lambda and AWS CodeDeploy</vt:lpstr>
      <vt:lpstr>Still sorting out post-deploy with Concourse, here is a proposed solution:</vt:lpstr>
      <vt:lpstr>Additional Features to Explore IOT Information Radiators: Dynatrace UFO</vt:lpstr>
      <vt:lpstr>Dynatrace UFO, easily visualize pipeline status</vt:lpstr>
      <vt:lpstr>Dynatrace UFO, easily visualize pipeline status, in Pivotal’s Toronto office!</vt:lpstr>
      <vt:lpstr>Dynatrace UFO, easily visualize pipeline status, in Pivotal’s Toronto office!</vt:lpstr>
      <vt:lpstr>Easily set UFO status LEDs with Dynatrace UFO resource</vt:lpstr>
      <vt:lpstr>Example pipeline included in repo: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Michael Villiger</cp:lastModifiedBy>
  <cp:revision>589</cp:revision>
  <dcterms:created xsi:type="dcterms:W3CDTF">2014-10-01T05:50:41Z</dcterms:created>
  <dcterms:modified xsi:type="dcterms:W3CDTF">2018-08-23T15:28:12Z</dcterms:modified>
</cp:coreProperties>
</file>